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60" r:id="rId2"/>
    <p:sldId id="256" r:id="rId3"/>
    <p:sldId id="302" r:id="rId4"/>
    <p:sldId id="332" r:id="rId5"/>
    <p:sldId id="314" r:id="rId6"/>
    <p:sldId id="261" r:id="rId7"/>
    <p:sldId id="316" r:id="rId8"/>
    <p:sldId id="333" r:id="rId9"/>
    <p:sldId id="317" r:id="rId10"/>
    <p:sldId id="318" r:id="rId11"/>
    <p:sldId id="321" r:id="rId12"/>
    <p:sldId id="319" r:id="rId13"/>
    <p:sldId id="320" r:id="rId14"/>
    <p:sldId id="323" r:id="rId15"/>
    <p:sldId id="334" r:id="rId16"/>
    <p:sldId id="335" r:id="rId17"/>
    <p:sldId id="336" r:id="rId18"/>
    <p:sldId id="324" r:id="rId19"/>
    <p:sldId id="337" r:id="rId20"/>
    <p:sldId id="338" r:id="rId21"/>
    <p:sldId id="340" r:id="rId22"/>
    <p:sldId id="341" r:id="rId23"/>
    <p:sldId id="342" r:id="rId24"/>
    <p:sldId id="343" r:id="rId25"/>
    <p:sldId id="344" r:id="rId26"/>
    <p:sldId id="345" r:id="rId27"/>
    <p:sldId id="267" r:id="rId28"/>
    <p:sldId id="268" r:id="rId29"/>
    <p:sldId id="269" r:id="rId30"/>
    <p:sldId id="270" r:id="rId31"/>
    <p:sldId id="295" r:id="rId32"/>
    <p:sldId id="311" r:id="rId3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4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189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01EFB-A51C-4B70-8B74-2F29CCBDEEEA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068B6-E6F4-4C9A-B6DA-95DAAD871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554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E4CEE-984D-4FE0-B15A-C2D32801A78C}" type="datetimeFigureOut">
              <a:rPr lang="en-US" smtClean="0"/>
              <a:t>8/7/2016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273AC-4A2B-4E93-9569-33D24EA9F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070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854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হাদিসটি পাঠ  করে নেওয়ার চেষ্টা করতে হবে । পরে শিক্ষক সুন্দর  করে হাদিসটি পাঠ 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91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ছবি</a:t>
            </a:r>
            <a:r>
              <a:rPr lang="bn-BD" baseline="0" dirty="0" smtClean="0"/>
              <a:t> দেখে যেন বুঝতে পারে কি উত্তর হতে পারে এ জন্য এ ছবি দেওয়া। </a:t>
            </a:r>
            <a:r>
              <a:rPr lang="bn-BD" baseline="0" dirty="0" err="1" smtClean="0"/>
              <a:t>একজনের</a:t>
            </a:r>
            <a:r>
              <a:rPr lang="bn-BD" baseline="0" dirty="0" smtClean="0"/>
              <a:t> খাতা অন্যের মাধ্যমে মূল্যায়ন করে নেওয়া যেতে পারে। 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A4ABA11-D138-4CC0-BDC2-38F761559712}" type="datetime1">
              <a:rPr lang="en-US" smtClean="0"/>
              <a:t>8/7/2016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7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পথ,</a:t>
            </a:r>
            <a:r>
              <a:rPr lang="bn-IN" baseline="0" dirty="0" smtClean="0"/>
              <a:t> রাস্তা ও পুল এর উপর ক্লিক করলে ছবি দেখা যাবে।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473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প্রতিটা শব্দের উপর ক্লিক করলে এ</a:t>
            </a:r>
            <a:r>
              <a:rPr lang="bn-IN" baseline="0" dirty="0" smtClean="0"/>
              <a:t> সম্পর্কিত ছবি দেখা যাবে।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32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নেওয়ার চেষ্টা করতে হবে । পরে শিক্ষক সুন্দর  করে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612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হাদিস পাঠ  করে নেওয়ার চেষ্টা করতে হবে । পরে শিক্ষক সুন্দর  করে হাদিস পাঠ 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165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দাড়িপাল্লা,</a:t>
            </a:r>
            <a:r>
              <a:rPr lang="bn-IN" baseline="0" dirty="0" smtClean="0"/>
              <a:t> তুলাদন্ড ও মানদন্ডে ক্লিক করতে হবে তবে ছবি দেখা যাবে।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00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নেওয়ার চেষ্টা করতে হবে । পরে শিক্ষক সুন্দর  করে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05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নেওয়ার চেষ্টা করতে হবে । পরে শিক্ষক সুন্দর  করে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079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হাদিস পাঠ  করে নেওয়ার চেষ্টা করতে হবে । পরে শিক্ষক সুন্দর  করে হাদিস পাঠ 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230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err="1" smtClean="0"/>
              <a:t>সম্মানিত</a:t>
            </a:r>
            <a:r>
              <a:rPr lang="bn-BD" baseline="0" dirty="0" smtClean="0"/>
              <a:t> </a:t>
            </a:r>
            <a:r>
              <a:rPr lang="bn-BD" baseline="0" dirty="0" err="1" smtClean="0"/>
              <a:t>শিক্ষকমন্ডলী</a:t>
            </a:r>
            <a:r>
              <a:rPr lang="bn-BD" baseline="0" dirty="0" smtClean="0"/>
              <a:t> আপনারা ইচ্ছে করলে এই </a:t>
            </a:r>
            <a:r>
              <a:rPr lang="en-US" baseline="0" dirty="0" smtClean="0"/>
              <a:t>slide </a:t>
            </a:r>
            <a:r>
              <a:rPr lang="bn-BD" baseline="0" dirty="0" smtClean="0"/>
              <a:t>টি </a:t>
            </a:r>
            <a:r>
              <a:rPr lang="en-US" baseline="0" dirty="0" smtClean="0"/>
              <a:t>Hide </a:t>
            </a:r>
            <a:r>
              <a:rPr lang="bn-BD" baseline="0" dirty="0" smtClean="0"/>
              <a:t>করে রাখতে পারবেন। </a:t>
            </a:r>
            <a:r>
              <a:rPr lang="en-US" baseline="0" dirty="0" smtClean="0"/>
              <a:t>Hide </a:t>
            </a:r>
            <a:r>
              <a:rPr lang="bn-BD" baseline="0" dirty="0" smtClean="0"/>
              <a:t>করার পদ্ধতি হলো রিবন বার এর </a:t>
            </a:r>
            <a:r>
              <a:rPr lang="en-US" baseline="0" dirty="0" smtClean="0"/>
              <a:t>Slide Show </a:t>
            </a:r>
            <a:r>
              <a:rPr lang="bn-BD" baseline="0" dirty="0" smtClean="0"/>
              <a:t>তে ক্লিক করে </a:t>
            </a:r>
            <a:r>
              <a:rPr lang="en-US" baseline="0" dirty="0" smtClean="0"/>
              <a:t>Hide Slide </a:t>
            </a:r>
            <a:r>
              <a:rPr lang="bn-BD" baseline="0" dirty="0" smtClean="0"/>
              <a:t>এর উপর ক্লিক করলে </a:t>
            </a:r>
            <a:r>
              <a:rPr lang="en-US" baseline="0" dirty="0" smtClean="0"/>
              <a:t>hide </a:t>
            </a:r>
            <a:r>
              <a:rPr lang="bn-BD" baseline="0" dirty="0" smtClean="0"/>
              <a:t> হয়ে যাবে। এক্ষেত্রে </a:t>
            </a:r>
            <a:r>
              <a:rPr lang="en-US" baseline="0" dirty="0" smtClean="0"/>
              <a:t>f5 </a:t>
            </a:r>
            <a:r>
              <a:rPr lang="bn-BD" baseline="0" dirty="0" smtClean="0"/>
              <a:t>চেপে </a:t>
            </a:r>
            <a:r>
              <a:rPr lang="en-US" baseline="0" dirty="0" smtClean="0"/>
              <a:t>Slide Show </a:t>
            </a:r>
            <a:r>
              <a:rPr lang="bn-BD" baseline="0" dirty="0" smtClean="0"/>
              <a:t>করলে </a:t>
            </a:r>
            <a:r>
              <a:rPr lang="en-US" baseline="0" dirty="0" smtClean="0"/>
              <a:t>Hide </a:t>
            </a:r>
            <a:r>
              <a:rPr lang="bn-BD" baseline="0" dirty="0" smtClean="0"/>
              <a:t>করা </a:t>
            </a:r>
            <a:r>
              <a:rPr lang="en-US" baseline="0" dirty="0" smtClean="0"/>
              <a:t>page </a:t>
            </a:r>
            <a:r>
              <a:rPr lang="bn-BD" baseline="0" dirty="0" smtClean="0"/>
              <a:t>আর দেখা যাবে না। 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544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দলে</a:t>
            </a:r>
            <a:r>
              <a:rPr lang="bn-BD" baseline="0" dirty="0" smtClean="0"/>
              <a:t> ভাগ করার ক্ষেত্রে আমার পরামর্শ </a:t>
            </a:r>
            <a:r>
              <a:rPr lang="bn-BD" baseline="0" dirty="0" err="1" smtClean="0"/>
              <a:t>ক্লাশ</a:t>
            </a:r>
            <a:r>
              <a:rPr lang="bn-BD" baseline="0" dirty="0" smtClean="0"/>
              <a:t> শুরুর আগে এটা করতে হবে এবং একজন </a:t>
            </a:r>
            <a:r>
              <a:rPr lang="bn-BD" baseline="0" dirty="0" err="1" smtClean="0"/>
              <a:t>দলনেতা</a:t>
            </a:r>
            <a:r>
              <a:rPr lang="bn-BD" baseline="0" dirty="0" smtClean="0"/>
              <a:t> নিযুক্ত করতে হবে। সেক্ষেত্রে প্রতি দলে সমান সংখ্যক শিক্ষার্থী রাখতে হবে এবং জোড় হতে হবে । যেমন ৪,৬,৮ ১০ জন। </a:t>
            </a:r>
            <a:r>
              <a:rPr lang="bn-BD" dirty="0" smtClean="0"/>
              <a:t>কাজ শেষে</a:t>
            </a:r>
            <a:r>
              <a:rPr lang="bn-BD" baseline="0" dirty="0" smtClean="0"/>
              <a:t> শিক্ষার্থীদের দ্বারা মূল্যায়ন করে নেওয়া যেতে পারে খাতা পরিবর্তনের মাধ্যমে । উত্তর যেমন হতে –মানুষের </a:t>
            </a:r>
            <a:r>
              <a:rPr lang="bn-BD" baseline="0" dirty="0" err="1" smtClean="0"/>
              <a:t>কিডনী</a:t>
            </a:r>
            <a:r>
              <a:rPr lang="bn-BD" baseline="0" dirty="0" smtClean="0"/>
              <a:t> নষ্ট হচ্ছে, ক্যান্সার হচ্ছে, সামাজিক </a:t>
            </a:r>
            <a:r>
              <a:rPr lang="bn-BD" baseline="0" dirty="0" err="1" smtClean="0"/>
              <a:t>বিশৃঙখলা</a:t>
            </a:r>
            <a:r>
              <a:rPr lang="bn-BD" baseline="0" dirty="0" smtClean="0"/>
              <a:t> সৃষ্টি হতে পারে।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163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শিক্ষার্থীদের</a:t>
            </a:r>
            <a:r>
              <a:rPr lang="bn-BD" baseline="0" dirty="0" smtClean="0"/>
              <a:t>  দ্বারা মাউস ক্লিক করে নেওয়ার মাধ্যমে উত্তর নেওয়ার চেষ্টা করতে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278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শিক্ষার্থীদের</a:t>
            </a:r>
            <a:r>
              <a:rPr lang="bn-BD" baseline="0" dirty="0" smtClean="0"/>
              <a:t>  দ্বারা মাউস ক্লিক করে নেওয়ার মাধ্যমে উত্তর নেওয়ার চেষ্টা করতে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732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ছবি</a:t>
            </a:r>
            <a:r>
              <a:rPr lang="bn-BD" baseline="0" dirty="0" smtClean="0"/>
              <a:t> শুধু আবহ সৃষ্টির জন্য । </a:t>
            </a:r>
            <a:r>
              <a:rPr lang="bn-BD" dirty="0" smtClean="0"/>
              <a:t>বাড়ির কাজ শিক্ষার্থীদের</a:t>
            </a:r>
            <a:r>
              <a:rPr lang="bn-BD" baseline="0" dirty="0" smtClean="0"/>
              <a:t> খাতায় লেখে নেওয়া </a:t>
            </a:r>
            <a:r>
              <a:rPr lang="bn-BD" baseline="0" dirty="0" err="1" smtClean="0"/>
              <a:t>নিশ্চত</a:t>
            </a:r>
            <a:r>
              <a:rPr lang="bn-BD" baseline="0" dirty="0" smtClean="0"/>
              <a:t> করতে হবে । আগামী দিন এই কাজ কয়েক জনের  দেখতে হবে এবং বাকি কাজ </a:t>
            </a:r>
            <a:r>
              <a:rPr lang="bn-BD" baseline="0" dirty="0" err="1" smtClean="0"/>
              <a:t>দলনেতার</a:t>
            </a:r>
            <a:r>
              <a:rPr lang="bn-BD" baseline="0" dirty="0" smtClean="0"/>
              <a:t> দ্বারা মূল্যায়ন করে নেওয়া যেতে পারে। </a:t>
            </a:r>
            <a:endParaRPr lang="en-US" dirty="0" smtClean="0"/>
          </a:p>
          <a:p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87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28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sz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Sarod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38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পাঠের</a:t>
            </a:r>
            <a:r>
              <a:rPr lang="bn-BD" baseline="0" dirty="0" smtClean="0"/>
              <a:t> শিরোনাম আসার আগে শিক্ষার্থীদের দ্বারা পাঠের শিরোনাম ঘোষণার চেষ্টা করতে হবে। পাঠ শিরোনাম বোর্ডে লিখতে হবে।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188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/>
              <a:t>শিক্ষার্থীদের</a:t>
            </a:r>
            <a:r>
              <a:rPr lang="bn-BD" sz="1200" baseline="0" dirty="0" smtClean="0"/>
              <a:t>  দ্বারা </a:t>
            </a:r>
            <a:r>
              <a:rPr lang="bn-BD" sz="1200" baseline="0" dirty="0" err="1" smtClean="0"/>
              <a:t>শিখনফল</a:t>
            </a:r>
            <a:r>
              <a:rPr lang="bn-BD" sz="1200" baseline="0" dirty="0" smtClean="0"/>
              <a:t> পড়ে নেওয়া যেতে পারে । </a:t>
            </a:r>
            <a:r>
              <a:rPr lang="bn-BD" sz="1200" dirty="0" err="1" smtClean="0"/>
              <a:t>সম্মানিত</a:t>
            </a:r>
            <a:r>
              <a:rPr lang="bn-BD" sz="1200" baseline="0" dirty="0" smtClean="0"/>
              <a:t> </a:t>
            </a:r>
            <a:r>
              <a:rPr lang="bn-BD" sz="1200" baseline="0" dirty="0" err="1" smtClean="0"/>
              <a:t>শিক্ষকমন্ডলী</a:t>
            </a:r>
            <a:r>
              <a:rPr lang="bn-BD" sz="1200" baseline="0" dirty="0" smtClean="0"/>
              <a:t> আপনারা ইচ্ছে করলে এই </a:t>
            </a:r>
            <a:r>
              <a:rPr lang="en-US" sz="1200" baseline="0" dirty="0" smtClean="0"/>
              <a:t>slide </a:t>
            </a:r>
            <a:r>
              <a:rPr lang="bn-BD" sz="1200" baseline="0" dirty="0" smtClean="0"/>
              <a:t>টি </a:t>
            </a:r>
            <a:r>
              <a:rPr lang="en-US" sz="1200" baseline="0" dirty="0" smtClean="0"/>
              <a:t>Hide </a:t>
            </a:r>
            <a:r>
              <a:rPr lang="bn-BD" sz="1200" baseline="0" dirty="0" smtClean="0"/>
              <a:t>করে রাখতে পারবেন। </a:t>
            </a:r>
            <a:endParaRPr lang="en-US" sz="1200" dirty="0" smtClean="0"/>
          </a:p>
          <a:p>
            <a:endParaRPr lang="en-US" sz="12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33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ক্যাপশন</a:t>
            </a:r>
            <a:r>
              <a:rPr lang="bn-BD" baseline="0" dirty="0" smtClean="0"/>
              <a:t> আসার আগে ছবি দেখে উত্তর নেওয়ার  চেষ্টা করতে হবে। </a:t>
            </a:r>
            <a:endParaRPr lang="en-US" sz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Sarod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365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</a:t>
            </a:r>
            <a:r>
              <a:rPr lang="bn-IN" baseline="0" dirty="0" smtClean="0"/>
              <a:t>আয়াতটি তেলাওয়াত </a:t>
            </a:r>
            <a:r>
              <a:rPr lang="bn-BD" baseline="0" dirty="0" smtClean="0"/>
              <a:t>  করে নেওয়ার চেষ্টা করতে হবে । পরে শিক্ষক সুন্দর  করে </a:t>
            </a:r>
            <a:r>
              <a:rPr lang="bn-IN" baseline="0" dirty="0" smtClean="0"/>
              <a:t>আয়াতটি তেলাওয়াত </a:t>
            </a:r>
            <a:r>
              <a:rPr lang="bn-BD" baseline="0" dirty="0" smtClean="0"/>
              <a:t>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333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প্রশ্নের উত্তর ছাত্রদের</a:t>
            </a:r>
            <a:r>
              <a:rPr lang="bn-IN" baseline="0" dirty="0" smtClean="0"/>
              <a:t> থেকে নেওয়ার চেষ্টা করতে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48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/>
              <a:t>শিক্ষার্থীদের দ্বারা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নেওয়ার চেষ্টা করতে হবে । পরে শিক্ষক সুন্দর  করে </a:t>
            </a:r>
            <a:r>
              <a:rPr lang="bn-IN" baseline="0" dirty="0" smtClean="0"/>
              <a:t>তেলাওয়াত </a:t>
            </a:r>
            <a:r>
              <a:rPr lang="bn-BD" baseline="0" dirty="0" smtClean="0"/>
              <a:t>করে শুনাবেন।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273AC-4A2B-4E93-9569-33D24EA9FC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656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1FA3-FF7B-4E58-AD11-9CCE86F20D84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7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87B9B-6543-42AB-BE9F-0AEE4A5B1980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56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3335-FC5E-4A2A-B73E-17EA6B213B9C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2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74351-FD51-4E67-8C85-8ECE1CFCA79F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8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A7FE5-16A3-451D-AE47-C63F7E80568D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6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D6C7-B7CB-4646-9418-56F6CA52D9C5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5D952-69A0-428B-8C07-43B2066FAD3C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43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5A68-1570-4377-9828-7229E21FE602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61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3805" l="1802" r="9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" y="123096"/>
            <a:ext cx="1481728" cy="150842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0980" y="6394080"/>
            <a:ext cx="2548723" cy="372161"/>
          </a:xfrm>
          <a:ln w="28575">
            <a:solidFill>
              <a:srgbClr val="00B050"/>
            </a:solidFill>
          </a:ln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+mj-lt"/>
                <a:cs typeface="NikoshBAN" panose="02000000000000000000" pitchFamily="2" charset="0"/>
              </a:defRPr>
            </a:lvl1pPr>
          </a:lstStyle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45576" y="6386731"/>
            <a:ext cx="422030" cy="386861"/>
          </a:xfrm>
          <a:ln w="38100">
            <a:solidFill>
              <a:srgbClr val="00B050"/>
            </a:solidFill>
          </a:ln>
        </p:spPr>
        <p:txBody>
          <a:bodyPr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fld id="{B6C7F854-B571-47C3-B81D-C3C225D692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Action Button: Back or Previous 4">
            <a:hlinkClick r:id="" action="ppaction://hlinkshowjump?jump=previousslide" highlightClick="1"/>
          </p:cNvPr>
          <p:cNvSpPr/>
          <p:nvPr userDrawn="1"/>
        </p:nvSpPr>
        <p:spPr>
          <a:xfrm>
            <a:off x="3066760" y="6358595"/>
            <a:ext cx="576775" cy="429066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6" name="Action Button: Home 5">
            <a:hlinkClick r:id="" action="ppaction://hlinkshowjump?jump=firstslide" highlightClick="1"/>
          </p:cNvPr>
          <p:cNvSpPr/>
          <p:nvPr userDrawn="1"/>
        </p:nvSpPr>
        <p:spPr>
          <a:xfrm>
            <a:off x="3713872" y="6358596"/>
            <a:ext cx="506437" cy="443132"/>
          </a:xfrm>
          <a:prstGeom prst="actionButtonHom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7" name="Action Button: Information 6">
            <a:hlinkClick r:id="" action="ppaction://hlinkshowjump?jump=endshow" highlightClick="1"/>
          </p:cNvPr>
          <p:cNvSpPr/>
          <p:nvPr userDrawn="1"/>
        </p:nvSpPr>
        <p:spPr>
          <a:xfrm>
            <a:off x="4318777" y="6358596"/>
            <a:ext cx="506437" cy="457200"/>
          </a:xfrm>
          <a:prstGeom prst="actionButtonInformation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 userDrawn="1"/>
        </p:nvSpPr>
        <p:spPr>
          <a:xfrm>
            <a:off x="4895564" y="6344530"/>
            <a:ext cx="548640" cy="485334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354" y="-1554"/>
            <a:ext cx="74246" cy="6317181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 userDrawn="1"/>
        </p:nvGrpSpPr>
        <p:grpSpPr>
          <a:xfrm>
            <a:off x="0" y="44323"/>
            <a:ext cx="9137357" cy="6271304"/>
            <a:chOff x="-556065" y="703385"/>
            <a:chExt cx="9137357" cy="5609688"/>
          </a:xfrm>
        </p:grpSpPr>
        <p:cxnSp>
          <p:nvCxnSpPr>
            <p:cNvPr id="11" name="Straight Connector 10"/>
            <p:cNvCxnSpPr/>
            <p:nvPr userDrawn="1"/>
          </p:nvCxnSpPr>
          <p:spPr>
            <a:xfrm flipH="1">
              <a:off x="8525022" y="703385"/>
              <a:ext cx="28136" cy="5598941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>
              <a:off x="-556065" y="703385"/>
              <a:ext cx="9137357" cy="0"/>
            </a:xfrm>
            <a:prstGeom prst="line">
              <a:avLst/>
            </a:prstGeom>
            <a:ln w="76200">
              <a:solidFill>
                <a:srgbClr val="00B050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V="1">
              <a:off x="-481819" y="6302326"/>
              <a:ext cx="9034976" cy="1074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 userDrawn="1"/>
        </p:nvSpPr>
        <p:spPr>
          <a:xfrm>
            <a:off x="5514554" y="6404316"/>
            <a:ext cx="2994446" cy="36576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সাইফুল ইসলাম, </a:t>
            </a:r>
            <a:r>
              <a:rPr lang="bn-BD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bn-BD" sz="1600" baseline="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 </a:t>
            </a:r>
            <a:endPara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3" l="1802" r="9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16843" y="4729763"/>
            <a:ext cx="1481728" cy="15084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3" l="1802" r="9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8756" y="4736388"/>
            <a:ext cx="1481728" cy="150842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73" l="1802" r="9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28189" y="39756"/>
            <a:ext cx="1662803" cy="150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5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allAtOnce" animBg="1"/>
      <p:bldP spid="16" grpId="1" uiExpand="1" build="allAtOnce" animBg="1"/>
    </p:bldLst>
  </p:timing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28DC8-AAB4-49C2-9DBD-8A68BA9DAD14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301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D6C7-43CC-41C8-BAA3-51C11047C9E7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77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C8ED4-7BD2-4EC7-81A4-C5066E6F75C1}" type="datetime10">
              <a:rPr lang="bn-BD" smtClean="0"/>
              <a:t>রবিবার, 07 আগস্ট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7F854-B571-47C3-B81D-C3C225D692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7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tmp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8.gif"/><Relationship Id="rId7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tm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tm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Cloud 5"/>
          <p:cNvSpPr/>
          <p:nvPr/>
        </p:nvSpPr>
        <p:spPr>
          <a:xfrm>
            <a:off x="669701" y="844877"/>
            <a:ext cx="7747906" cy="5387876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  <a:sp3d extrusionH="57150">
              <a:bevelT w="38100" h="38100"/>
            </a:sp3d>
          </a:bodyPr>
          <a:lstStyle/>
          <a:p>
            <a:pPr algn="just"/>
            <a:r>
              <a:rPr lang="en-US" sz="2800" dirty="0" err="1"/>
              <a:t>এই</a:t>
            </a:r>
            <a:r>
              <a:rPr lang="en-US" sz="2800" dirty="0"/>
              <a:t> </a:t>
            </a:r>
            <a:r>
              <a:rPr lang="bn-BD" sz="2800" dirty="0"/>
              <a:t>কন্টেন্টটি </a:t>
            </a:r>
            <a:r>
              <a:rPr lang="en-US" sz="2800" dirty="0"/>
              <a:t> </a:t>
            </a:r>
            <a:r>
              <a:rPr lang="en-US" sz="2800" dirty="0" err="1"/>
              <a:t>শ্রে</a:t>
            </a:r>
            <a:r>
              <a:rPr lang="bn-BD" sz="2800" dirty="0"/>
              <a:t>ণি </a:t>
            </a:r>
            <a:r>
              <a:rPr lang="en-US" sz="2800" dirty="0" err="1"/>
              <a:t>কক্ষে</a:t>
            </a:r>
            <a:r>
              <a:rPr lang="en-US" sz="2800" dirty="0"/>
              <a:t> </a:t>
            </a:r>
            <a:r>
              <a:rPr lang="en-US" sz="2800" dirty="0" err="1"/>
              <a:t>উপস্থাপনের</a:t>
            </a:r>
            <a:r>
              <a:rPr lang="en-US" sz="2800" dirty="0"/>
              <a:t> </a:t>
            </a:r>
            <a:r>
              <a:rPr lang="en-US" sz="2800" dirty="0" err="1"/>
              <a:t>সময়</a:t>
            </a:r>
            <a:r>
              <a:rPr lang="en-US" sz="2800" dirty="0"/>
              <a:t> </a:t>
            </a:r>
            <a:r>
              <a:rPr lang="bn-BD" sz="2800" dirty="0"/>
              <a:t>কিছু</a:t>
            </a:r>
            <a:r>
              <a:rPr lang="en-US" sz="2800" dirty="0"/>
              <a:t> </a:t>
            </a:r>
            <a:r>
              <a:rPr lang="bn-BD" sz="2800" dirty="0"/>
              <a:t>নির্দেশনা</a:t>
            </a:r>
            <a:r>
              <a:rPr lang="en-US" sz="2800" dirty="0"/>
              <a:t> </a:t>
            </a:r>
            <a:r>
              <a:rPr lang="bn-BD" sz="2800" dirty="0"/>
              <a:t>প্রয়োজনীয়</a:t>
            </a:r>
            <a:r>
              <a:rPr lang="en-US" sz="2800" dirty="0"/>
              <a:t> </a:t>
            </a:r>
            <a:r>
              <a:rPr lang="en-US" sz="2800" dirty="0" err="1"/>
              <a:t>স্লাইডের</a:t>
            </a:r>
            <a:r>
              <a:rPr lang="en-US" sz="2800" dirty="0"/>
              <a:t> slide</a:t>
            </a:r>
            <a:r>
              <a:rPr lang="bn-BD" sz="2800" dirty="0"/>
              <a:t> </a:t>
            </a:r>
            <a:r>
              <a:rPr lang="en-US" sz="2800" dirty="0"/>
              <a:t>note এ </a:t>
            </a:r>
            <a:r>
              <a:rPr lang="en-US" sz="2800" dirty="0" err="1"/>
              <a:t>সংযোজন</a:t>
            </a:r>
            <a:r>
              <a:rPr lang="en-US" sz="2800" dirty="0"/>
              <a:t> </a:t>
            </a:r>
            <a:r>
              <a:rPr lang="en-US" sz="2800" dirty="0" err="1"/>
              <a:t>করা</a:t>
            </a:r>
            <a:r>
              <a:rPr lang="en-US" sz="2800" dirty="0"/>
              <a:t> </a:t>
            </a:r>
            <a:r>
              <a:rPr lang="en-US" sz="2800" dirty="0" err="1"/>
              <a:t>হয়েছে</a:t>
            </a:r>
            <a:r>
              <a:rPr lang="en-US" sz="2800" dirty="0"/>
              <a:t>। </a:t>
            </a:r>
            <a:r>
              <a:rPr lang="en-US" sz="2800" dirty="0" err="1"/>
              <a:t>আশা</a:t>
            </a:r>
            <a:r>
              <a:rPr lang="en-US" sz="2800" dirty="0"/>
              <a:t> </a:t>
            </a:r>
            <a:r>
              <a:rPr lang="en-US" sz="2800" dirty="0" err="1"/>
              <a:t>করি</a:t>
            </a:r>
            <a:r>
              <a:rPr lang="en-US" sz="2800" dirty="0"/>
              <a:t> </a:t>
            </a:r>
            <a:r>
              <a:rPr lang="en-US" sz="2800" dirty="0" err="1"/>
              <a:t>সম্মানিত</a:t>
            </a:r>
            <a:r>
              <a:rPr lang="bn-BD" sz="2800" dirty="0"/>
              <a:t> </a:t>
            </a:r>
            <a:r>
              <a:rPr lang="en-US" sz="2800" dirty="0" err="1"/>
              <a:t>শিক্ষক</a:t>
            </a:r>
            <a:r>
              <a:rPr lang="bn-BD" sz="2800" dirty="0"/>
              <a:t>মণ্ডলী</a:t>
            </a:r>
            <a:r>
              <a:rPr lang="en-US" sz="2800" dirty="0"/>
              <a:t> </a:t>
            </a:r>
            <a:r>
              <a:rPr lang="en-US" sz="2800" dirty="0" err="1"/>
              <a:t>পাঠটি</a:t>
            </a:r>
            <a:r>
              <a:rPr lang="en-US" sz="2800" dirty="0"/>
              <a:t> </a:t>
            </a:r>
            <a:r>
              <a:rPr lang="en-US" sz="2800" dirty="0" err="1"/>
              <a:t>উপস্থাপনের</a:t>
            </a:r>
            <a:r>
              <a:rPr lang="en-US" sz="2800" dirty="0"/>
              <a:t> </a:t>
            </a:r>
            <a:r>
              <a:rPr lang="en-US" sz="2800" dirty="0" err="1"/>
              <a:t>পূর্বে</a:t>
            </a:r>
            <a:r>
              <a:rPr lang="en-US" sz="2800" dirty="0"/>
              <a:t> </a:t>
            </a:r>
            <a:r>
              <a:rPr lang="en-US" sz="2800" dirty="0" err="1"/>
              <a:t>উল্লেখিত</a:t>
            </a:r>
            <a:r>
              <a:rPr lang="en-US" sz="2800" dirty="0"/>
              <a:t> note</a:t>
            </a:r>
            <a:r>
              <a:rPr lang="bn-BD" sz="2800" dirty="0"/>
              <a:t> </a:t>
            </a:r>
            <a:r>
              <a:rPr lang="en-US" sz="2800" dirty="0" err="1"/>
              <a:t>দেখে</a:t>
            </a:r>
            <a:r>
              <a:rPr lang="en-US" sz="2800" dirty="0"/>
              <a:t> </a:t>
            </a:r>
            <a:r>
              <a:rPr lang="bn-BD" sz="2800" dirty="0"/>
              <a:t>নিবেন</a:t>
            </a:r>
            <a:r>
              <a:rPr lang="en-US" sz="2800" dirty="0"/>
              <a:t>।</a:t>
            </a:r>
            <a:r>
              <a:rPr lang="bn-BD" sz="2800" dirty="0"/>
              <a:t> এছাড়াও শিক্ষকমণ্ডলী </a:t>
            </a:r>
            <a:r>
              <a:rPr lang="en-US" sz="2800" dirty="0"/>
              <a:t> </a:t>
            </a:r>
            <a:r>
              <a:rPr lang="bn-BD" sz="2800" dirty="0"/>
              <a:t> প্রয়োজনবোধে তার নিজস্ব কৌশল প্রয়োগ করতে পারবেন </a:t>
            </a:r>
            <a:r>
              <a:rPr lang="bn-BD" sz="2800" dirty="0" smtClean="0"/>
              <a:t>।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f5</a:t>
            </a:r>
            <a:r>
              <a:rPr lang="en-US" sz="2800" dirty="0"/>
              <a:t> </a:t>
            </a:r>
            <a:r>
              <a:rPr lang="bn-BD" sz="2800" dirty="0"/>
              <a:t>চেপে পাঠ উপস্থাপন শুরু করবেন</a:t>
            </a:r>
            <a:r>
              <a:rPr lang="bn-BD" sz="2800" dirty="0" smtClean="0"/>
              <a:t>।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669701" y="229235"/>
            <a:ext cx="7992606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bn-BD" sz="2400" dirty="0"/>
              <a:t>এই স্লাইডটি সম্মানিত শিক্ষকমণ্ডলীর জন্য, বিধায় স্লাইডটি হাইড করে রাখা হয়েছে।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189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0026" y="407795"/>
            <a:ext cx="8815387" cy="6494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আখিরাতে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বিশ্বাস না করলে কেউ 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মুমিন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হতে পারবে না।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794" y="5143720"/>
            <a:ext cx="8786812" cy="1243011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অর্থঃ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‘আর তাঁরা (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মুত্তাকিগণ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) আখিরাতের ওপর দৃঢ় বিশ্বাস স্থাপন করে।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BD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সূরা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আল </a:t>
            </a:r>
            <a:r>
              <a:rPr lang="bn-BD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বাকারা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, আয়াত ৪)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976" y="1057276"/>
            <a:ext cx="8229600" cy="828676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আল্লাহ 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তায়ালা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মুমিনদের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গুণাবলি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সম্পর্কে বলেন- 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22" y="5258559"/>
            <a:ext cx="6315075" cy="773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72" y="1893301"/>
            <a:ext cx="4167116" cy="312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82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1493" y="1714645"/>
            <a:ext cx="7323819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অর্থ: </a:t>
            </a:r>
            <a:r>
              <a:rPr lang="bn-IN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দুনিয়া </a:t>
            </a:r>
            <a:r>
              <a:rPr lang="bn-IN" sz="44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 আখিরাতের </a:t>
            </a:r>
            <a:r>
              <a:rPr lang="bn-IN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শস্যক্ষেত্র</a:t>
            </a:r>
            <a:r>
              <a:rPr lang="bn-IN" sz="4400" b="1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54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08" y="2686058"/>
            <a:ext cx="4089593" cy="23598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977" y="2614621"/>
            <a:ext cx="4287262" cy="24343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67" y="5157788"/>
            <a:ext cx="8846626" cy="677523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36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যেমন বীজ তেমন ফসল।</a:t>
            </a:r>
            <a:r>
              <a:rPr lang="bn-BD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ভালো বীজে ভালো ফসল </a:t>
            </a:r>
            <a:endParaRPr lang="en-US" sz="54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914400"/>
            <a:ext cx="5939121" cy="6715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43188" y="157163"/>
            <a:ext cx="3157537" cy="64008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n-BD" sz="4400" b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 হয়ে থাকে-</a:t>
            </a:r>
            <a:endParaRPr lang="en-US" sz="5400" b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95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95341" y="16373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57713" y="1100139"/>
            <a:ext cx="4286249" cy="4957762"/>
            <a:chOff x="4557713" y="1100139"/>
            <a:chExt cx="4286249" cy="4957762"/>
          </a:xfrm>
        </p:grpSpPr>
        <p:sp>
          <p:nvSpPr>
            <p:cNvPr id="5" name="TextBox 4"/>
            <p:cNvSpPr txBox="1"/>
            <p:nvPr/>
          </p:nvSpPr>
          <p:spPr>
            <a:xfrm>
              <a:off x="4557713" y="1100139"/>
              <a:ext cx="4286249" cy="495776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</a:t>
              </a:r>
              <a:r>
                <a:rPr lang="en-US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মানুষকে দুনিয়ার কাজ কর্মের হিসাব দিতে হবে।</a:t>
              </a:r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0587" y="3052256"/>
              <a:ext cx="3986214" cy="2784187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242888" y="1128718"/>
            <a:ext cx="4243388" cy="4914898"/>
            <a:chOff x="242888" y="1128718"/>
            <a:chExt cx="4243388" cy="4914898"/>
          </a:xfrm>
        </p:grpSpPr>
        <p:sp>
          <p:nvSpPr>
            <p:cNvPr id="6" name="TextBox 5"/>
            <p:cNvSpPr txBox="1"/>
            <p:nvPr/>
          </p:nvSpPr>
          <p:spPr>
            <a:xfrm>
              <a:off x="242888" y="1128718"/>
              <a:ext cx="4243388" cy="49148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</a:t>
              </a:r>
              <a:r>
                <a:rPr lang="en-US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মানুষকে দুনিয়ার কাজ কর্মের প্রতিদান দেওয়া হবে। </a:t>
              </a:r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201" y="3071813"/>
              <a:ext cx="4146349" cy="27924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571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29135" y="1257300"/>
            <a:ext cx="4500561" cy="4443413"/>
            <a:chOff x="4529135" y="1257300"/>
            <a:chExt cx="4500561" cy="4443413"/>
          </a:xfrm>
        </p:grpSpPr>
        <p:sp>
          <p:nvSpPr>
            <p:cNvPr id="4" name="TextBox 3"/>
            <p:cNvSpPr txBox="1"/>
            <p:nvPr/>
          </p:nvSpPr>
          <p:spPr>
            <a:xfrm>
              <a:off x="4529135" y="1257300"/>
              <a:ext cx="4500561" cy="444341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যে ব্যক্তি মন্দ কাজ করবে সে আখিরাতে শাস্তি ভোগ করবে।</a:t>
              </a:r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2962" y="2871788"/>
              <a:ext cx="4305300" cy="2684335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28584" y="1285877"/>
            <a:ext cx="4329112" cy="4400548"/>
            <a:chOff x="128584" y="1285877"/>
            <a:chExt cx="4329112" cy="4400548"/>
          </a:xfrm>
        </p:grpSpPr>
        <p:sp>
          <p:nvSpPr>
            <p:cNvPr id="5" name="TextBox 4"/>
            <p:cNvSpPr txBox="1"/>
            <p:nvPr/>
          </p:nvSpPr>
          <p:spPr>
            <a:xfrm>
              <a:off x="128584" y="1285877"/>
              <a:ext cx="4329112" cy="440054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যে ব্যক্তি ভালো কাজ করবে সে আখিরাতে পুরস্কার লাভ করবে। </a:t>
              </a:r>
              <a:endPara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4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9" y="2943225"/>
              <a:ext cx="4157663" cy="26288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826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700588" y="1314595"/>
            <a:ext cx="4300539" cy="4924756"/>
            <a:chOff x="4700588" y="1314595"/>
            <a:chExt cx="4300539" cy="4924756"/>
          </a:xfrm>
        </p:grpSpPr>
        <p:sp>
          <p:nvSpPr>
            <p:cNvPr id="5" name="TextBox 4"/>
            <p:cNvSpPr txBox="1"/>
            <p:nvPr/>
          </p:nvSpPr>
          <p:spPr>
            <a:xfrm>
              <a:off x="4700588" y="1314595"/>
              <a:ext cx="4300539" cy="477187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দুনিয়া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মন্দ কাজ করলে 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শাস্তির 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স্থান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596602" y="5316021"/>
              <a:ext cx="2002471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5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জাহান্নাম</a:t>
              </a:r>
              <a:endParaRPr lang="en-US" sz="5400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2038" y="2971801"/>
              <a:ext cx="3943349" cy="2428874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85737" y="1328882"/>
            <a:ext cx="4429125" cy="4924757"/>
            <a:chOff x="185737" y="1328882"/>
            <a:chExt cx="4429125" cy="4924757"/>
          </a:xfrm>
        </p:grpSpPr>
        <p:sp>
          <p:nvSpPr>
            <p:cNvPr id="4" name="TextBox 3"/>
            <p:cNvSpPr txBox="1"/>
            <p:nvPr/>
          </p:nvSpPr>
          <p:spPr>
            <a:xfrm>
              <a:off x="185737" y="1328882"/>
              <a:ext cx="4429125" cy="472901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দুনিয়া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ভালো কাজ করলে 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শান্তির </a:t>
              </a:r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স্থান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438938" y="5330309"/>
              <a:ext cx="159530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5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জান্নাত</a:t>
              </a:r>
              <a:endParaRPr lang="en-US" sz="5400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074" y="3014663"/>
              <a:ext cx="3914776" cy="2399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802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42888" y="1357457"/>
            <a:ext cx="4257675" cy="4443267"/>
            <a:chOff x="242888" y="1357457"/>
            <a:chExt cx="4257675" cy="4443267"/>
          </a:xfrm>
        </p:grpSpPr>
        <p:sp>
          <p:nvSpPr>
            <p:cNvPr id="4" name="TextBox 3"/>
            <p:cNvSpPr txBox="1"/>
            <p:nvPr/>
          </p:nvSpPr>
          <p:spPr>
            <a:xfrm>
              <a:off x="242888" y="1357457"/>
              <a:ext cx="4257675" cy="444326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 কোন মানুষ মৃত্যুবরণ করবে না। </a:t>
              </a:r>
              <a:endParaRPr lang="en-US" sz="5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624" y="2971800"/>
              <a:ext cx="3980089" cy="2414587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614862" y="1357313"/>
            <a:ext cx="4386263" cy="4443412"/>
            <a:chOff x="4614862" y="1357313"/>
            <a:chExt cx="4386263" cy="4443412"/>
          </a:xfrm>
        </p:grpSpPr>
        <p:sp>
          <p:nvSpPr>
            <p:cNvPr id="5" name="TextBox 4"/>
            <p:cNvSpPr txBox="1"/>
            <p:nvPr/>
          </p:nvSpPr>
          <p:spPr>
            <a:xfrm>
              <a:off x="4614862" y="1357313"/>
              <a:ext cx="4386263" cy="444341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চিরকাল ধরে </a:t>
              </a:r>
              <a:r>
                <a:rPr lang="bn-BD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শান্তি 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অথবা </a:t>
              </a:r>
              <a:r>
                <a:rPr lang="bn-BD" sz="4400" dirty="0">
                  <a:latin typeface="NikoshBAN" panose="02000000000000000000" pitchFamily="2" charset="0"/>
                  <a:cs typeface="NikoshBAN" panose="02000000000000000000" pitchFamily="2" charset="0"/>
                </a:rPr>
                <a:t>শাস্তি </a:t>
              </a:r>
              <a:r>
                <a:rPr lang="bn-BD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ভোগ করবে। </a:t>
              </a:r>
              <a:endParaRPr lang="en-US" sz="5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449" y="2962275"/>
              <a:ext cx="4219575" cy="24241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141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28600" y="1300162"/>
            <a:ext cx="4171950" cy="4429125"/>
            <a:chOff x="228600" y="1300162"/>
            <a:chExt cx="4171950" cy="4429125"/>
          </a:xfrm>
        </p:grpSpPr>
        <p:sp>
          <p:nvSpPr>
            <p:cNvPr id="4" name="TextBox 3"/>
            <p:cNvSpPr txBox="1"/>
            <p:nvPr/>
          </p:nvSpPr>
          <p:spPr>
            <a:xfrm>
              <a:off x="228600" y="1300162"/>
              <a:ext cx="4171950" cy="442912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 বিশ্বাস মানব জীবনকে সুন্দর ও  চরিত্রবান করে </a:t>
              </a:r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তোলে</a:t>
              </a:r>
              <a:r>
                <a:rPr lang="bn-IN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3028574"/>
              <a:ext cx="4024313" cy="2573714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4586288" y="1271590"/>
            <a:ext cx="4386262" cy="4457698"/>
            <a:chOff x="4586288" y="1271590"/>
            <a:chExt cx="4386262" cy="4457698"/>
          </a:xfrm>
        </p:grpSpPr>
        <p:sp>
          <p:nvSpPr>
            <p:cNvPr id="5" name="TextBox 4"/>
            <p:cNvSpPr txBox="1"/>
            <p:nvPr/>
          </p:nvSpPr>
          <p:spPr>
            <a:xfrm>
              <a:off x="4586288" y="1271590"/>
              <a:ext cx="4386262" cy="44576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আখিরাতে বিশ্বাসী মানুষ অন্যায়, অত্যাচার, দুর্নীতি, মিথ্যাচার ও </a:t>
              </a:r>
              <a:r>
                <a:rPr lang="bn-BD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অশ্লীল</a:t>
              </a:r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কাজকর্ম</a:t>
              </a:r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করতে পারে না। </a:t>
              </a:r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9420" y="3439938"/>
              <a:ext cx="4168537" cy="2216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86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895600" y="228600"/>
            <a:ext cx="3124200" cy="685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71450" y="4857749"/>
            <a:ext cx="8848725" cy="60220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bn-IN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‘</a:t>
            </a:r>
            <a:r>
              <a:rPr lang="bn-BD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দুনিয়া হলো আখিরাতের </a:t>
            </a:r>
            <a:r>
              <a:rPr lang="bn-BD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শস্যক্ষেত্র।</a:t>
            </a:r>
            <a:r>
              <a:rPr lang="bn-IN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bn-BD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–</a:t>
            </a:r>
            <a:r>
              <a:rPr lang="bn-BD" sz="3600" dirty="0" smtClean="0">
                <a:gradFill>
                  <a:gsLst>
                    <a:gs pos="56154">
                      <a:srgbClr val="734827"/>
                    </a:gs>
                    <a:gs pos="94000">
                      <a:srgbClr val="3A6414"/>
                    </a:gs>
                    <a:gs pos="0">
                      <a:srgbClr val="008000"/>
                    </a:gs>
                    <a:gs pos="84000">
                      <a:schemeClr val="accent2">
                        <a:lumMod val="95000"/>
                        <a:lumOff val="5000"/>
                      </a:schemeClr>
                    </a:gs>
                    <a:gs pos="100000">
                      <a:schemeClr val="accent2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উক্তিটি ব্যাখ্যা কর।  </a:t>
            </a:r>
            <a:endParaRPr lang="en-US" sz="3600" dirty="0">
              <a:gradFill>
                <a:gsLst>
                  <a:gs pos="56154">
                    <a:srgbClr val="734827"/>
                  </a:gs>
                  <a:gs pos="94000">
                    <a:srgbClr val="3A6414"/>
                  </a:gs>
                  <a:gs pos="0">
                    <a:srgbClr val="008000"/>
                  </a:gs>
                  <a:gs pos="84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24-Point Star 17"/>
          <p:cNvSpPr/>
          <p:nvPr/>
        </p:nvSpPr>
        <p:spPr>
          <a:xfrm>
            <a:off x="6557111" y="2743200"/>
            <a:ext cx="2077470" cy="1754981"/>
          </a:xfrm>
          <a:prstGeom prst="star24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</a:p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6553200" y="1283618"/>
            <a:ext cx="2075430" cy="1214438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B0F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20980" y="6394080"/>
            <a:ext cx="2548723" cy="372161"/>
          </a:xfrm>
        </p:spPr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8" y="1023937"/>
            <a:ext cx="5472112" cy="381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6418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7250" y="178023"/>
            <a:ext cx="7900987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IN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আখিরাতের </a:t>
            </a:r>
            <a:r>
              <a:rPr lang="bn-BD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অন্যতম </a:t>
            </a:r>
            <a:r>
              <a:rPr lang="bn-IN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পর্যায়</a:t>
            </a:r>
            <a:r>
              <a:rPr lang="bn-BD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হলো- </a:t>
            </a:r>
            <a:r>
              <a:rPr lang="bn-BD" sz="48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সিরাত</a:t>
            </a:r>
            <a:r>
              <a:rPr lang="bn-BD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14351" y="1037063"/>
            <a:ext cx="4298950" cy="584775"/>
            <a:chOff x="628651" y="1202163"/>
            <a:chExt cx="4298950" cy="584775"/>
          </a:xfrm>
        </p:grpSpPr>
        <p:sp>
          <p:nvSpPr>
            <p:cNvPr id="10" name="Rectangle 9"/>
            <p:cNvSpPr/>
            <p:nvPr/>
          </p:nvSpPr>
          <p:spPr>
            <a:xfrm>
              <a:off x="628651" y="1202163"/>
              <a:ext cx="4298950" cy="584775"/>
            </a:xfrm>
            <a:prstGeom prst="rect">
              <a:avLst/>
            </a:prstGeom>
            <a:ln w="38100">
              <a:solidFill>
                <a:srgbClr val="008000"/>
              </a:solidFill>
              <a:prstDash val="sysDash"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bn-BD" sz="32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          -আরবী শব্দ- এর অর্থ</a:t>
              </a:r>
              <a:endParaRPr lang="en-GB" sz="3200" dirty="0"/>
            </a:p>
          </p:txBody>
        </p:sp>
        <p:pic>
          <p:nvPicPr>
            <p:cNvPr id="8" name="Picture 7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58" b="7430"/>
            <a:stretch/>
          </p:blipFill>
          <p:spPr>
            <a:xfrm>
              <a:off x="660948" y="1242059"/>
              <a:ext cx="1238423" cy="518161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700" y="1866702"/>
            <a:ext cx="4775199" cy="31822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400" y="1842802"/>
            <a:ext cx="4800600" cy="318639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300" y="1811676"/>
            <a:ext cx="4925113" cy="326832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322628" y="996434"/>
            <a:ext cx="903300" cy="6672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পথ </a:t>
            </a:r>
            <a:endParaRPr lang="en-US" sz="3600" dirty="0"/>
          </a:p>
        </p:txBody>
      </p:sp>
      <p:sp>
        <p:nvSpPr>
          <p:cNvPr id="20" name="Rectangle 19"/>
          <p:cNvSpPr/>
          <p:nvPr/>
        </p:nvSpPr>
        <p:spPr>
          <a:xfrm>
            <a:off x="6546896" y="1021834"/>
            <a:ext cx="952505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>
            <a:spAutoFit/>
          </a:bodyPr>
          <a:lstStyle/>
          <a:p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রাস্তা </a:t>
            </a:r>
            <a:endParaRPr lang="en-US" sz="3600" dirty="0"/>
          </a:p>
        </p:txBody>
      </p:sp>
      <p:sp>
        <p:nvSpPr>
          <p:cNvPr id="21" name="Rectangle 20"/>
          <p:cNvSpPr/>
          <p:nvPr/>
        </p:nvSpPr>
        <p:spPr>
          <a:xfrm>
            <a:off x="7867399" y="996434"/>
            <a:ext cx="84029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>
            <a:spAutoFit/>
          </a:bodyPr>
          <a:lstStyle/>
          <a:p>
            <a:r>
              <a:rPr lang="bn-BD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পুল</a:t>
            </a:r>
            <a:r>
              <a:rPr lang="bn-BD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330200" y="5245323"/>
            <a:ext cx="8699500" cy="93957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/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ইসলামি পরিভাষায়-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সিরাত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হলো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জাহান্নামের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ওপর স্থাপিত একটি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পুল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4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89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" grpId="0"/>
      <p:bldP spid="19" grpId="0" animBg="1"/>
      <p:bldP spid="20" grpId="0" animBg="1"/>
      <p:bldP spid="21" grpId="0" animBg="1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5738" y="287560"/>
            <a:ext cx="8843962" cy="64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/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জান্না</a:t>
            </a:r>
            <a:r>
              <a:rPr lang="bn-IN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 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সিরাতের ওপর দিয়ে জান্নাতে প্রবেশ করবে।</a:t>
            </a:r>
            <a:endParaRPr lang="en-US" sz="48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488" y="1044796"/>
            <a:ext cx="8456613" cy="64008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/>
            <a:r>
              <a:rPr lang="bn-BD" sz="4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আমল অনুসারে </a:t>
            </a:r>
            <a:r>
              <a:rPr lang="bn-BD" sz="44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সিরাতের</a:t>
            </a:r>
            <a:r>
              <a:rPr lang="bn-BD" sz="4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প্রশস্থতা</a:t>
            </a:r>
            <a:r>
              <a:rPr lang="bn-BD" sz="4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কম বেশী হবে</a:t>
            </a:r>
            <a:endParaRPr lang="en-US" sz="54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73048" y="1928813"/>
            <a:ext cx="4184652" cy="3914775"/>
            <a:chOff x="273048" y="1928813"/>
            <a:chExt cx="4184652" cy="3914775"/>
          </a:xfrm>
        </p:grpSpPr>
        <p:sp>
          <p:nvSpPr>
            <p:cNvPr id="6" name="TextBox 5"/>
            <p:cNvSpPr txBox="1"/>
            <p:nvPr/>
          </p:nvSpPr>
          <p:spPr>
            <a:xfrm>
              <a:off x="273048" y="1928813"/>
              <a:ext cx="4184652" cy="3914775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rtlCol="0" anchor="t" anchorCtr="0">
              <a:noAutofit/>
            </a:bodyPr>
            <a:lstStyle/>
            <a:p>
              <a:pPr algn="just"/>
              <a:r>
                <a:rPr lang="bn-BD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কারো জন্য সিরাত হবে বিশাল ময়দানের মতো।</a:t>
              </a:r>
            </a:p>
            <a:p>
              <a:pPr algn="just"/>
              <a:endParaRPr lang="bn-BD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bn-BD" sz="40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bn-BD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062" y="3657600"/>
              <a:ext cx="3814763" cy="2119311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657725" y="1944170"/>
            <a:ext cx="4357688" cy="3931920"/>
            <a:chOff x="4657725" y="1944170"/>
            <a:chExt cx="4357688" cy="3931920"/>
          </a:xfrm>
        </p:grpSpPr>
        <p:sp>
          <p:nvSpPr>
            <p:cNvPr id="7" name="Rectangle 6"/>
            <p:cNvSpPr/>
            <p:nvPr/>
          </p:nvSpPr>
          <p:spPr>
            <a:xfrm>
              <a:off x="4657725" y="1944170"/>
              <a:ext cx="4357688" cy="393192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bn-BD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কারো জন্য সিরাত </a:t>
              </a:r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হবে</a:t>
              </a:r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চুলের চেয়ে চিকন ও তরবারির চেয়ে ধারালো।</a:t>
              </a:r>
            </a:p>
            <a:p>
              <a:pPr algn="just"/>
              <a:endParaRPr lang="bn-BD" sz="36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bn-BD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just"/>
              <a:endParaRPr lang="en-US" sz="4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4980709" y="3562066"/>
              <a:ext cx="4034704" cy="2314024"/>
              <a:chOff x="4980709" y="3557677"/>
              <a:chExt cx="4034704" cy="2318413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0709" y="3557677"/>
                <a:ext cx="2164983" cy="2318413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45693" y="3607063"/>
                <a:ext cx="1869720" cy="225173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3284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1528" y="6415085"/>
            <a:ext cx="2143126" cy="357187"/>
          </a:xfrm>
        </p:spPr>
        <p:txBody>
          <a:bodyPr/>
          <a:lstStyle/>
          <a:p>
            <a:fld id="{4E7E5AC8-3C83-44F2-A42C-3F97629523CE}" type="datetime10">
              <a:rPr lang="bn-BD" sz="1200" smtClean="0">
                <a:latin typeface="NikoshBAN" panose="02000000000000000000" pitchFamily="2" charset="0"/>
              </a:rPr>
              <a:t>রবিবার, 07 আগস্ট 2016</a:t>
            </a:fld>
            <a:endParaRPr lang="en-US" sz="1200" dirty="0">
              <a:latin typeface="NikoshBAN" panose="02000000000000000000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72439" y="6385411"/>
            <a:ext cx="428624" cy="386861"/>
          </a:xfrm>
        </p:spPr>
        <p:txBody>
          <a:bodyPr/>
          <a:lstStyle/>
          <a:p>
            <a:fld id="{B6C7F854-B571-47C3-B81D-C3C225D692F2}" type="slidenum">
              <a:rPr lang="en-US" sz="1600" smtClean="0"/>
              <a:t>2</a:t>
            </a:fld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" y="-428625"/>
            <a:ext cx="9286875" cy="77152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1998" y="3051567"/>
            <a:ext cx="139803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16600" dirty="0" err="1">
                <a:solidFill>
                  <a:srgbClr val="FF0000"/>
                </a:solidFill>
              </a:rPr>
              <a:t>স্বা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2993321" y="3054018"/>
            <a:ext cx="116410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16600" dirty="0">
                <a:solidFill>
                  <a:srgbClr val="92D050"/>
                </a:solidFill>
              </a:rPr>
              <a:t>গ</a:t>
            </a:r>
            <a:endParaRPr lang="en-US" sz="2800" dirty="0">
              <a:solidFill>
                <a:srgbClr val="92D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63702" y="3194443"/>
            <a:ext cx="138211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16600" dirty="0">
                <a:solidFill>
                  <a:schemeClr val="accent2"/>
                </a:solidFill>
              </a:rPr>
              <a:t>ত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7019334" y="3190770"/>
            <a:ext cx="127631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16600" dirty="0">
                <a:solidFill>
                  <a:srgbClr val="7030A0"/>
                </a:solidFill>
              </a:rPr>
              <a:t>ম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68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3" presetClass="entr" presetSubtype="16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3" presetClass="entr" presetSubtype="16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3" presetClass="entr" presetSubtype="16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3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3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4" presetClass="emph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1.66667E-6 -2.96296E-6 L 1.66667E-6 -0.07222 " pathEditMode="relative" rAng="0" ptsTypes="AA">
                                          <p:cBhvr>
                                            <p:cTn id="24" dur="1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5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6" dur="7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7" dur="750" fill="hold">
                                              <p:stCondLst>
                                                <p:cond delay="15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8" dur="750" fill="hold">
                                              <p:stCondLst>
                                                <p:cond delay="225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9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2.22222E-6 -4.44444E-6 L -2.22222E-6 -0.07222 " pathEditMode="relative" rAng="0" ptsTypes="AA">
                                          <p:cBhvr>
                                            <p:cTn id="30" dur="1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3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2" dur="7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3" dur="750" fill="hold">
                                              <p:stCondLst>
                                                <p:cond delay="15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4" dur="750" fill="hold">
                                              <p:stCondLst>
                                                <p:cond delay="225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2.22222E-6 3.7037E-6 L 2.22222E-6 -0.07223 " pathEditMode="relative" rAng="0" ptsTypes="AA">
                                          <p:cBhvr>
                                            <p:cTn id="36" dur="1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37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8" dur="7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9" dur="750" fill="hold">
                                              <p:stCondLst>
                                                <p:cond delay="15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0" dur="750" fill="hold">
                                              <p:stCondLst>
                                                <p:cond delay="22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1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-1.85185E-6 L 0 -0.07222 " pathEditMode="relative" rAng="0" ptsTypes="AA">
                                          <p:cBhvr>
                                            <p:cTn id="42" dur="1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43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4" dur="7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5" dur="750" fill="hold">
                                              <p:stCondLst>
                                                <p:cond delay="15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6" dur="750" fill="hold">
                                              <p:stCondLst>
                                                <p:cond delay="225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7" presetID="42" presetClass="path" presetSubtype="0" repeatCount="indefinite" accel="30000" autoRev="1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56 -0.05718 L 2.5E-6 0.00023 " pathEditMode="relative" rAng="0" ptsTypes="AA" p14:bounceEnd="20000">
                                          <p:cBhvr>
                                            <p:cTn id="48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7" y="287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7" grpId="1"/>
          <p:bldP spid="8" grpId="0"/>
          <p:bldP spid="8" grpId="1"/>
          <p:bldP spid="9" grpId="0"/>
          <p:bldP spid="9" grpId="1"/>
          <p:bldP spid="10" grpId="0"/>
          <p:bldP spid="10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3" presetClass="entr" presetSubtype="16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3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3" presetClass="entr" presetSubtype="16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3" presetClass="entr" presetSubtype="16" fill="hold" grpId="1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3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3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4" presetClass="emph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1.66667E-6 -2.96296E-6 L 1.66667E-6 -0.07222 " pathEditMode="relative" rAng="0" ptsTypes="AA">
                                          <p:cBhvr>
                                            <p:cTn id="24" dur="1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25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6" dur="7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27" dur="750" fill="hold">
                                              <p:stCondLst>
                                                <p:cond delay="150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28" dur="750" fill="hold">
                                              <p:stCondLst>
                                                <p:cond delay="225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9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-2.22222E-6 -4.44444E-6 L -2.22222E-6 -0.07222 " pathEditMode="relative" rAng="0" ptsTypes="AA">
                                          <p:cBhvr>
                                            <p:cTn id="30" dur="1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31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2" dur="7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3" dur="750" fill="hold">
                                              <p:stCondLst>
                                                <p:cond delay="150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34" dur="750" fill="hold">
                                              <p:stCondLst>
                                                <p:cond delay="225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5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2.22222E-6 3.7037E-6 L 2.22222E-6 -0.07223 " pathEditMode="relative" rAng="0" ptsTypes="AA">
                                          <p:cBhvr>
                                            <p:cTn id="36" dur="1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37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8" dur="7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39" dur="750" fill="hold">
                                              <p:stCondLst>
                                                <p:cond delay="15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0" dur="750" fill="hold">
                                              <p:stCondLst>
                                                <p:cond delay="225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1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 -1.85185E-6 L 0 -0.07222 " pathEditMode="relative" rAng="0" ptsTypes="AA">
                                          <p:cBhvr>
                                            <p:cTn id="42" dur="150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3611"/>
                                        </p:animMotion>
                                        <p:animRot by="1500000">
                                          <p:cBhvr>
                                            <p:cTn id="43" dur="7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4" dur="750" fill="hold">
                                              <p:stCondLst>
                                                <p:cond delay="75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45" dur="750" fill="hold">
                                              <p:stCondLst>
                                                <p:cond delay="15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46" dur="750" fill="hold">
                                              <p:stCondLst>
                                                <p:cond delay="225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7" presetID="42" presetClass="path" presetSubtype="0" repeatCount="indefinite" accel="30000" autoRev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56 -0.05718 L 2.5E-6 0.00023 " pathEditMode="relative" rAng="0" ptsTypes="AA">
                                          <p:cBhvr>
                                            <p:cTn id="48" dur="3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7" y="287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7" grpId="1"/>
          <p:bldP spid="8" grpId="0"/>
          <p:bldP spid="8" grpId="1"/>
          <p:bldP spid="9" grpId="0"/>
          <p:bldP spid="9" grpId="1"/>
          <p:bldP spid="10" grpId="0"/>
          <p:bldP spid="10" grpId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5912" y="201834"/>
            <a:ext cx="8699500" cy="64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/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ইমানদারগণ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নিজ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নিজ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আমল অনুযায়ী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সিরাত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অতিক্রম করবে</a:t>
            </a:r>
            <a:endParaRPr lang="en-US" sz="44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989" y="2431477"/>
            <a:ext cx="4253525" cy="3494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672" y="2403825"/>
            <a:ext cx="4348907" cy="35458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313" y="2373926"/>
            <a:ext cx="4480583" cy="360041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97023" y="949621"/>
            <a:ext cx="2105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বিদ্যুৎ</a:t>
            </a:r>
            <a:r>
              <a:rPr lang="bn-IN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গতিতে</a:t>
            </a:r>
            <a:endParaRPr lang="en-US" sz="3600" dirty="0"/>
          </a:p>
        </p:txBody>
      </p:sp>
      <p:sp>
        <p:nvSpPr>
          <p:cNvPr id="14" name="Rectangle 13"/>
          <p:cNvSpPr/>
          <p:nvPr/>
        </p:nvSpPr>
        <p:spPr>
          <a:xfrm>
            <a:off x="3407223" y="974016"/>
            <a:ext cx="2132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ঝড়ের গতিতে</a:t>
            </a:r>
            <a:endParaRPr lang="en-US" sz="3600" dirty="0"/>
          </a:p>
        </p:txBody>
      </p:sp>
      <p:sp>
        <p:nvSpPr>
          <p:cNvPr id="15" name="Rectangle 14"/>
          <p:cNvSpPr/>
          <p:nvPr/>
        </p:nvSpPr>
        <p:spPr>
          <a:xfrm>
            <a:off x="5669160" y="923717"/>
            <a:ext cx="2260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ঘোড়ার গতিতে</a:t>
            </a:r>
            <a:endParaRPr lang="en-US" sz="3600" dirty="0"/>
          </a:p>
        </p:txBody>
      </p:sp>
      <p:sp>
        <p:nvSpPr>
          <p:cNvPr id="16" name="Rectangle 15"/>
          <p:cNvSpPr/>
          <p:nvPr/>
        </p:nvSpPr>
        <p:spPr>
          <a:xfrm>
            <a:off x="1202997" y="1703343"/>
            <a:ext cx="22862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দৌঁড়ের গতিতে</a:t>
            </a:r>
            <a:endParaRPr lang="en-US" sz="3600" dirty="0"/>
          </a:p>
        </p:txBody>
      </p:sp>
      <p:sp>
        <p:nvSpPr>
          <p:cNvPr id="17" name="Rectangle 16"/>
          <p:cNvSpPr/>
          <p:nvPr/>
        </p:nvSpPr>
        <p:spPr>
          <a:xfrm>
            <a:off x="3666950" y="1727437"/>
            <a:ext cx="15969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হেঁটে হেঁটে</a:t>
            </a:r>
            <a:endParaRPr lang="en-US" sz="3600" dirty="0"/>
          </a:p>
        </p:txBody>
      </p:sp>
      <p:sp>
        <p:nvSpPr>
          <p:cNvPr id="18" name="Rectangle 17"/>
          <p:cNvSpPr/>
          <p:nvPr/>
        </p:nvSpPr>
        <p:spPr>
          <a:xfrm>
            <a:off x="5681207" y="1727436"/>
            <a:ext cx="22926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হামাগুঁড়ি দিয়ে </a:t>
            </a:r>
            <a:endParaRPr lang="en-US" sz="3600" dirty="0"/>
          </a:p>
        </p:txBody>
      </p:sp>
      <p:sp>
        <p:nvSpPr>
          <p:cNvPr id="20" name="Rectangle 19"/>
          <p:cNvSpPr/>
          <p:nvPr/>
        </p:nvSpPr>
        <p:spPr>
          <a:xfrm>
            <a:off x="374630" y="924910"/>
            <a:ext cx="8803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48" y="2406893"/>
            <a:ext cx="4509765" cy="35916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798" y="2382640"/>
            <a:ext cx="4536732" cy="36159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098" y="2394953"/>
            <a:ext cx="4639432" cy="361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3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4475" y="214314"/>
            <a:ext cx="8699500" cy="2014536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/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সিরাত হবে ঘুটঘটে অন্ধকার। এমতাবস্থায় </a:t>
            </a:r>
            <a:r>
              <a:rPr lang="bn-IN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ঈ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মানের 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আলো না থাকার কারণে তারা সিরাত অতিক্রম করতে পারবে না। বরং তাদের হাত-পা কেটে তারা জাহান্নামে পতিত হবে। </a:t>
            </a:r>
            <a:endParaRPr lang="en-US" sz="44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6453" y="2158484"/>
            <a:ext cx="6588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সিরাত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সম্পর্কে  পবিত্র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কুরআনে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আল্লাহ বলেন-</a:t>
            </a:r>
            <a:endParaRPr lang="en-US" sz="36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53" y="3066999"/>
            <a:ext cx="6944694" cy="7240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0039" y="4158734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অর্থ: </a:t>
            </a:r>
            <a:r>
              <a:rPr lang="bn-IN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‘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 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তোমাদের প্রত্যেকেই তা অতিক্রম করবে, এটা তোমার প্রতিপালকের অনিবার্য সিদ্ধান্ত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2976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299" y="4196396"/>
            <a:ext cx="4896533" cy="8668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53079" y="249991"/>
            <a:ext cx="64235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সিরাত</a:t>
            </a:r>
            <a:r>
              <a:rPr lang="bn-BD" sz="4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সম্পর্কে  </a:t>
            </a:r>
            <a:r>
              <a:rPr lang="bn-BD" sz="44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মহানবি</a:t>
            </a:r>
            <a:r>
              <a:rPr lang="bn-BD" sz="4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(স) বলেন- </a:t>
            </a:r>
            <a:endParaRPr lang="en-US" sz="4400" dirty="0"/>
          </a:p>
        </p:txBody>
      </p:sp>
      <p:sp>
        <p:nvSpPr>
          <p:cNvPr id="6" name="Rectangle 5"/>
          <p:cNvSpPr/>
          <p:nvPr/>
        </p:nvSpPr>
        <p:spPr>
          <a:xfrm>
            <a:off x="12628" y="5063292"/>
            <a:ext cx="88439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অর্থ: ‘</a:t>
            </a:r>
            <a:r>
              <a:rPr lang="bn-BD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জাহান্নামের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ওপর </a:t>
            </a:r>
            <a:r>
              <a:rPr lang="bn-BD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সিরাত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স্থাপিত হবে।’</a:t>
            </a:r>
            <a:r>
              <a:rPr lang="bn-BD" sz="40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bn-BD" sz="4000" b="1" dirty="0" err="1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মুসনাদে</a:t>
            </a:r>
            <a:r>
              <a:rPr lang="bn-BD" sz="40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আহমদ)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							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299" y="1611331"/>
            <a:ext cx="5046504" cy="252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9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7250" y="178023"/>
            <a:ext cx="7900987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IN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আখিরাতের </a:t>
            </a:r>
            <a:r>
              <a:rPr lang="bn-BD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অন্যতম </a:t>
            </a:r>
            <a:r>
              <a:rPr lang="bn-IN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পর্যায়</a:t>
            </a:r>
            <a:r>
              <a:rPr lang="bn-BD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হলো- </a:t>
            </a:r>
            <a:r>
              <a:rPr lang="bn-BD" sz="48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মিযান</a:t>
            </a:r>
            <a:r>
              <a:rPr lang="bn-BD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86263" y="996434"/>
            <a:ext cx="154305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bn-BD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দাড়িপাল্লা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/>
          </a:p>
        </p:txBody>
      </p:sp>
      <p:sp>
        <p:nvSpPr>
          <p:cNvPr id="20" name="Rectangle 19"/>
          <p:cNvSpPr/>
          <p:nvPr/>
        </p:nvSpPr>
        <p:spPr>
          <a:xfrm>
            <a:off x="6018256" y="1021834"/>
            <a:ext cx="128265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bn-BD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তুলাদন্ড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/>
          </a:p>
        </p:txBody>
      </p:sp>
      <p:sp>
        <p:nvSpPr>
          <p:cNvPr id="21" name="Rectangle 20"/>
          <p:cNvSpPr/>
          <p:nvPr/>
        </p:nvSpPr>
        <p:spPr>
          <a:xfrm>
            <a:off x="7424485" y="1039297"/>
            <a:ext cx="1376615" cy="64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r>
              <a:rPr lang="bn-BD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মানদন্ড </a:t>
            </a:r>
            <a:endParaRPr lang="en-US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328613" y="4543426"/>
            <a:ext cx="8815387" cy="161448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pPr algn="just"/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ইসলামি পরিভাষায়- যে পরিমাপক যন্ত্রের দ্বারা কিয়ামতের দিন মানুষের পাপ-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পূণ্যকে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ওজন করা হবে, তাকে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মিযান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বলা হয়। </a:t>
            </a:r>
            <a:endParaRPr lang="en-US" sz="44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4301" y="1022775"/>
            <a:ext cx="4143374" cy="584775"/>
            <a:chOff x="514351" y="1037063"/>
            <a:chExt cx="4298950" cy="584775"/>
          </a:xfrm>
        </p:grpSpPr>
        <p:sp>
          <p:nvSpPr>
            <p:cNvPr id="10" name="Rectangle 9"/>
            <p:cNvSpPr/>
            <p:nvPr/>
          </p:nvSpPr>
          <p:spPr>
            <a:xfrm>
              <a:off x="514351" y="1037063"/>
              <a:ext cx="4298950" cy="584775"/>
            </a:xfrm>
            <a:prstGeom prst="rect">
              <a:avLst/>
            </a:prstGeom>
            <a:ln w="38100">
              <a:solidFill>
                <a:srgbClr val="008000"/>
              </a:solidFill>
              <a:prstDash val="sysDash"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bn-BD" sz="32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           -আরবী শব্দ- এর অর্থ</a:t>
              </a:r>
              <a:endParaRPr lang="en-GB" sz="3200" dirty="0"/>
            </a:p>
          </p:txBody>
        </p:sp>
        <p:pic>
          <p:nvPicPr>
            <p:cNvPr id="5" name="Picture 4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819" y="1071529"/>
              <a:ext cx="981212" cy="485843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" t="4899" r="4652" b="20101"/>
          <a:stretch/>
        </p:blipFill>
        <p:spPr>
          <a:xfrm>
            <a:off x="2157413" y="1828801"/>
            <a:ext cx="4818557" cy="2857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8" y="1728787"/>
            <a:ext cx="4572000" cy="3057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8" y="1771650"/>
            <a:ext cx="4572000" cy="301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" grpId="0"/>
      <p:bldP spid="19" grpId="0" animBg="1"/>
      <p:bldP spid="20" grpId="0" animBg="1"/>
      <p:bldP spid="21" grpId="0" animBg="1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28" y="4125053"/>
            <a:ext cx="5525271" cy="78115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628" y="4906212"/>
            <a:ext cx="8843963" cy="128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অর্থ: ‘আর আমি কিয়ামতের দিন </a:t>
            </a:r>
            <a:r>
              <a:rPr lang="bn-BD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ন্যায়বিচারের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মানদণ্ড স্থাপন করব।’ (</a:t>
            </a:r>
            <a:r>
              <a:rPr lang="bn-BD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সূরা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আল-আম্বিয়া, আয়াত ৪৭)			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681878" y="272226"/>
            <a:ext cx="72523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মিযান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সম্পর্কে  পবিত্র </a:t>
            </a:r>
            <a:r>
              <a:rPr lang="bn-BD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কুরআনে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আল্লাহ বলেন-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99" y="1322093"/>
            <a:ext cx="3753063" cy="245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4301" y="1738362"/>
            <a:ext cx="8830120" cy="1419229"/>
            <a:chOff x="114301" y="1738362"/>
            <a:chExt cx="8830120" cy="1419229"/>
          </a:xfrm>
        </p:grpSpPr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1" y="1738362"/>
              <a:ext cx="8815388" cy="723800"/>
            </a:xfrm>
            <a:prstGeom prst="rect">
              <a:avLst/>
            </a:prstGeom>
          </p:spPr>
        </p:pic>
        <p:pic>
          <p:nvPicPr>
            <p:cNvPr id="5" name="Picture 4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757" y="2385958"/>
              <a:ext cx="6291664" cy="771633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171450" y="3658671"/>
            <a:ext cx="88439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অর্থ: ‘এবং যাদের পাল্লা (পূণ্যের) ভারী হবে, তাঁরাই হবে সফলকাম। আর যাদের পাল্লা হালকা হবে, তাঁরাই 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নিজেদের</a:t>
            </a:r>
            <a:r>
              <a:rPr lang="bn-IN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ক্ষতি 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করেছে, তারা জাহান্নামে চিরস্থায়ী হবে।’ (সূরা আল-মুমিনুন, আয়াত ১০২-১০৩)			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927971" y="529701"/>
            <a:ext cx="72523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মিযান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সম্পর্কে  পবিত্র </a:t>
            </a:r>
            <a:r>
              <a:rPr lang="bn-BD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কুরআনে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আল্লাহ বলেন-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7638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0025" y="429696"/>
            <a:ext cx="8558213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মহানবি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(স)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নেকির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পাল্লা ভারী করার জন্য বহু আমল শিক্ষা দিয়েছেন। তিনি বলেন-</a:t>
            </a:r>
            <a:endParaRPr lang="en-US" sz="36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328" y="957263"/>
            <a:ext cx="3491148" cy="642937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4" t="12849"/>
          <a:stretch/>
        </p:blipFill>
        <p:spPr>
          <a:xfrm>
            <a:off x="1557337" y="4200525"/>
            <a:ext cx="6163134" cy="57633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7162" y="1772721"/>
            <a:ext cx="8843963" cy="118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অর্থ: ‘আল-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হামদুলিল্লাহ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’ বলা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মিযানের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নেকির</a:t>
            </a:r>
            <a:r>
              <a:rPr lang="bn-BD" sz="36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পাল্লা পূর্ণ করে দেয়।’ (মুসলিম) 							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300037" y="4844533"/>
            <a:ext cx="88439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অর্থ: ‘</a:t>
            </a:r>
            <a:r>
              <a:rPr lang="bn-BD" sz="4000" b="1" dirty="0" err="1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পবিত্রতা</a:t>
            </a:r>
            <a:r>
              <a:rPr lang="bn-BD" sz="40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প্রশংসা আল্লাহর জন্য, তিনি মহান ও অতিশয় পবিত্র।’ 							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157163" y="2944296"/>
            <a:ext cx="8858250" cy="10972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দুটি বাক্য এমন আছে, যা আল্লাহর নিকট প্রিয়, উচ্চারণে সহজ এবং </a:t>
            </a:r>
            <a:r>
              <a:rPr lang="bn-BD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মিযানে</a:t>
            </a:r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পাল্লায় ভারী। এ বাক্য দুটি হলো- 						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6424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7648" y="4865314"/>
            <a:ext cx="6899015" cy="64008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571500" indent="-571500" algn="just">
              <a:buFont typeface="Wingdings" pitchFamily="2" charset="2"/>
              <a:buChar char="v"/>
              <a:defRPr/>
            </a:pPr>
            <a:r>
              <a:rPr lang="bn-BD" sz="4000" b="1" dirty="0" smtClean="0">
                <a:solidFill>
                  <a:schemeClr val="tx1"/>
                </a:solidFill>
                <a:effectLst/>
              </a:rPr>
              <a:t>আখিরাতে বিশ্বাসের গুরুত্ব উল্লেখ কর।   </a:t>
            </a:r>
            <a:endParaRPr lang="en-US" sz="4000" b="1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41947" y="366028"/>
            <a:ext cx="6597889" cy="609600"/>
          </a:xfrm>
          <a:prstGeom prst="rect">
            <a:avLst/>
          </a:prstGeom>
          <a:noFill/>
          <a:ln/>
          <a:effectLst>
            <a:innerShdw blurRad="114300">
              <a:prstClr val="black"/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bn-BD" sz="4400" b="1" dirty="0">
                <a:solidFill>
                  <a:schemeClr val="tx1"/>
                </a:solidFill>
              </a:rPr>
              <a:t>প্রতিটি </a:t>
            </a:r>
            <a:r>
              <a:rPr lang="bn-BD" sz="4400" b="1" dirty="0" smtClean="0">
                <a:solidFill>
                  <a:schemeClr val="tx1"/>
                </a:solidFill>
              </a:rPr>
              <a:t>দলে </a:t>
            </a:r>
            <a:r>
              <a:rPr lang="en-US" sz="4400" b="1" dirty="0" err="1" smtClean="0">
                <a:solidFill>
                  <a:schemeClr val="tx1"/>
                </a:solidFill>
              </a:rPr>
              <a:t>যেকো</a:t>
            </a:r>
            <a:r>
              <a:rPr lang="bn-IN" sz="4400" b="1" dirty="0" smtClean="0">
                <a:solidFill>
                  <a:schemeClr val="tx1"/>
                </a:solidFill>
              </a:rPr>
              <a:t>নো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একজন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লে</a:t>
            </a:r>
            <a:r>
              <a:rPr lang="bn-BD" sz="4400" b="1" dirty="0" smtClean="0">
                <a:solidFill>
                  <a:schemeClr val="tx1"/>
                </a:solidFill>
              </a:rPr>
              <a:t>খবে 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942360" y="1646432"/>
            <a:ext cx="2125246" cy="794110"/>
          </a:xfrm>
          <a:prstGeom prst="roundRect">
            <a:avLst/>
          </a:prstGeom>
          <a:noFill/>
          <a:ln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</a:rPr>
              <a:t>দলীয় কাজ 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1" name="24-Point Star 10"/>
          <p:cNvSpPr/>
          <p:nvPr/>
        </p:nvSpPr>
        <p:spPr>
          <a:xfrm>
            <a:off x="7113493" y="2945175"/>
            <a:ext cx="1815353" cy="1378857"/>
          </a:xfrm>
          <a:prstGeom prst="star24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B0F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</a:rPr>
              <a:t>৭+৫ মিনিট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4" y="1131392"/>
            <a:ext cx="5938837" cy="33405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464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fld id="{B6C7F854-B571-47C3-B81D-C3C225D692F2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1524" y="3416499"/>
            <a:ext cx="8789589" cy="10126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71500" indent="-571500" algn="just">
              <a:buFont typeface="Wingdings" pitchFamily="2" charset="2"/>
              <a:buChar char="v"/>
              <a:defRPr/>
            </a:pPr>
            <a:r>
              <a:rPr lang="bn-BD" sz="3600" dirty="0" smtClean="0">
                <a:solidFill>
                  <a:schemeClr val="tx1"/>
                </a:solidFill>
              </a:rPr>
              <a:t>‘আর তারা (মুত্তাকিগণ) আখিরাতের ওপর দৃঢ় বিশ্বাস স্থাপন </a:t>
            </a:r>
            <a:r>
              <a:rPr lang="bn-BD" sz="3600" dirty="0" smtClean="0">
                <a:solidFill>
                  <a:schemeClr val="tx1"/>
                </a:solidFill>
              </a:rPr>
              <a:t>করে</a:t>
            </a:r>
            <a:r>
              <a:rPr lang="bn-IN" sz="3600" dirty="0" smtClean="0">
                <a:solidFill>
                  <a:schemeClr val="tx1"/>
                </a:solidFill>
              </a:rPr>
              <a:t>।</a:t>
            </a:r>
            <a:r>
              <a:rPr lang="bn-BD" sz="3600" dirty="0" smtClean="0">
                <a:solidFill>
                  <a:schemeClr val="tx1"/>
                </a:solidFill>
              </a:rPr>
              <a:t>’- </a:t>
            </a:r>
            <a:r>
              <a:rPr lang="bn-BD" sz="3600" dirty="0" smtClean="0">
                <a:solidFill>
                  <a:schemeClr val="tx1"/>
                </a:solidFill>
              </a:rPr>
              <a:t>কোন সূরায় বলা হয়েছে?</a:t>
            </a:r>
            <a:endParaRPr lang="bn-BD" sz="36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99602" y="342947"/>
            <a:ext cx="4000500" cy="558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BD" sz="4400" dirty="0" smtClean="0">
                <a:solidFill>
                  <a:schemeClr val="tx1"/>
                </a:solidFill>
              </a:rPr>
              <a:t>সঠিক উত্তরে ক্লিক কর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96359" y="2033987"/>
            <a:ext cx="3961903" cy="5937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4400" dirty="0">
                <a:solidFill>
                  <a:schemeClr val="tx1"/>
                </a:solidFill>
              </a:rPr>
              <a:t>খ</a:t>
            </a:r>
            <a:r>
              <a:rPr lang="bn-BD" sz="4400" dirty="0" smtClean="0">
                <a:solidFill>
                  <a:schemeClr val="tx1"/>
                </a:solidFill>
              </a:rPr>
              <a:t>।</a:t>
            </a:r>
            <a:r>
              <a:rPr lang="bn-IN" sz="4400" dirty="0" smtClean="0">
                <a:solidFill>
                  <a:schemeClr val="tx1"/>
                </a:solidFill>
              </a:rPr>
              <a:t> </a:t>
            </a:r>
            <a:r>
              <a:rPr lang="bn-BD" sz="4400" dirty="0" smtClean="0">
                <a:solidFill>
                  <a:schemeClr val="tx1"/>
                </a:solidFill>
              </a:rPr>
              <a:t>আকাশের </a:t>
            </a:r>
            <a:r>
              <a:rPr lang="bn-BD" sz="4400" dirty="0" smtClean="0">
                <a:solidFill>
                  <a:schemeClr val="tx1"/>
                </a:solidFill>
              </a:rPr>
              <a:t>ওপর </a:t>
            </a:r>
            <a:endParaRPr lang="bn-BD" sz="4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233629" y="5398386"/>
            <a:ext cx="2689616" cy="7315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200" dirty="0" smtClean="0">
                <a:solidFill>
                  <a:schemeClr val="tx1"/>
                </a:solidFill>
              </a:rPr>
              <a:t>ঘ</a:t>
            </a:r>
            <a:r>
              <a:rPr lang="bn-BD" sz="3200" dirty="0" smtClean="0">
                <a:solidFill>
                  <a:schemeClr val="tx1"/>
                </a:solidFill>
              </a:rPr>
              <a:t>।</a:t>
            </a:r>
            <a:r>
              <a:rPr lang="bn-IN" sz="3200" smtClean="0">
                <a:solidFill>
                  <a:schemeClr val="tx1"/>
                </a:solidFill>
              </a:rPr>
              <a:t> </a:t>
            </a:r>
            <a:r>
              <a:rPr lang="bn-BD" sz="3200" smtClean="0">
                <a:solidFill>
                  <a:schemeClr val="tx1"/>
                </a:solidFill>
              </a:rPr>
              <a:t>আল </a:t>
            </a:r>
            <a:r>
              <a:rPr lang="bn-BD" sz="3200" dirty="0" smtClean="0">
                <a:solidFill>
                  <a:schemeClr val="tx1"/>
                </a:solidFill>
              </a:rPr>
              <a:t>ইমরান</a:t>
            </a:r>
            <a:endParaRPr lang="bn-BD" sz="32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97250" y="2672971"/>
            <a:ext cx="4046138" cy="58401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4800" dirty="0">
                <a:solidFill>
                  <a:schemeClr val="tx1"/>
                </a:solidFill>
              </a:rPr>
              <a:t> গ</a:t>
            </a:r>
            <a:r>
              <a:rPr lang="bn-BD" sz="4800" dirty="0" smtClean="0">
                <a:solidFill>
                  <a:schemeClr val="tx1"/>
                </a:solidFill>
              </a:rPr>
              <a:t>।</a:t>
            </a:r>
            <a:r>
              <a:rPr lang="bn-BD" sz="4800" dirty="0">
                <a:solidFill>
                  <a:schemeClr val="tx1"/>
                </a:solidFill>
              </a:rPr>
              <a:t> </a:t>
            </a:r>
            <a:r>
              <a:rPr lang="bn-BD" sz="4800" dirty="0" smtClean="0">
                <a:solidFill>
                  <a:schemeClr val="tx1"/>
                </a:solidFill>
              </a:rPr>
              <a:t>জান্নাতের ওপর </a:t>
            </a:r>
            <a:endParaRPr lang="bn-BD" sz="28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97252" y="2041995"/>
            <a:ext cx="3988986" cy="5759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4800" dirty="0">
                <a:solidFill>
                  <a:schemeClr val="tx1"/>
                </a:solidFill>
              </a:rPr>
              <a:t>ক</a:t>
            </a:r>
            <a:r>
              <a:rPr lang="bn-BD" sz="4800" dirty="0" smtClean="0">
                <a:solidFill>
                  <a:schemeClr val="tx1"/>
                </a:solidFill>
              </a:rPr>
              <a:t>। দুনিয়ার ওপর  </a:t>
            </a:r>
            <a:endParaRPr lang="bn-BD" sz="48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71489" y="4566057"/>
            <a:ext cx="3157540" cy="64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dirty="0">
                <a:solidFill>
                  <a:schemeClr val="tx1"/>
                </a:solidFill>
              </a:rPr>
              <a:t> </a:t>
            </a:r>
            <a:r>
              <a:rPr lang="bn-BD" sz="4000" dirty="0">
                <a:solidFill>
                  <a:schemeClr val="tx1"/>
                </a:solidFill>
              </a:rPr>
              <a:t>ক</a:t>
            </a:r>
            <a:r>
              <a:rPr lang="bn-BD" sz="4000" dirty="0" smtClean="0">
                <a:solidFill>
                  <a:schemeClr val="tx1"/>
                </a:solidFill>
              </a:rPr>
              <a:t>। </a:t>
            </a:r>
            <a:r>
              <a:rPr lang="bn-BD" sz="4000" dirty="0" err="1" smtClean="0">
                <a:solidFill>
                  <a:schemeClr val="tx1"/>
                </a:solidFill>
              </a:rPr>
              <a:t>লুকমান</a:t>
            </a:r>
            <a:endParaRPr lang="bn-BD" sz="40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994085" y="2671264"/>
            <a:ext cx="3907028" cy="5481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4400" dirty="0">
                <a:solidFill>
                  <a:schemeClr val="tx1"/>
                </a:solidFill>
              </a:rPr>
              <a:t>ঘ</a:t>
            </a:r>
            <a:r>
              <a:rPr lang="bn-BD" sz="4400" dirty="0" smtClean="0">
                <a:solidFill>
                  <a:schemeClr val="tx1"/>
                </a:solidFill>
              </a:rPr>
              <a:t>। </a:t>
            </a:r>
            <a:r>
              <a:rPr lang="bn-BD" sz="4400" dirty="0" err="1" smtClean="0">
                <a:solidFill>
                  <a:schemeClr val="tx1"/>
                </a:solidFill>
              </a:rPr>
              <a:t>জাহান্নামের</a:t>
            </a:r>
            <a:r>
              <a:rPr lang="bn-BD" sz="4400" dirty="0" smtClean="0">
                <a:solidFill>
                  <a:schemeClr val="tx1"/>
                </a:solidFill>
              </a:rPr>
              <a:t> ওপর </a:t>
            </a:r>
            <a:endParaRPr lang="bn-BD" sz="44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54428" y="5312660"/>
            <a:ext cx="3131737" cy="64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600" dirty="0" smtClean="0">
                <a:solidFill>
                  <a:schemeClr val="tx1"/>
                </a:solidFill>
              </a:rPr>
              <a:t> </a:t>
            </a:r>
            <a:r>
              <a:rPr lang="bn-BD" sz="3600" dirty="0">
                <a:solidFill>
                  <a:schemeClr val="tx1"/>
                </a:solidFill>
              </a:rPr>
              <a:t>গ। </a:t>
            </a:r>
            <a:r>
              <a:rPr lang="bn-BD" sz="3600" dirty="0" err="1">
                <a:solidFill>
                  <a:schemeClr val="tx1"/>
                </a:solidFill>
              </a:rPr>
              <a:t>বাকারা</a:t>
            </a:r>
            <a:endParaRPr lang="bn-BD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8113" y="1072695"/>
            <a:ext cx="6991350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bn-BD" sz="4400" dirty="0" err="1" smtClean="0">
                <a:latin typeface="Saroda" pitchFamily="2" charset="0"/>
              </a:rPr>
              <a:t>সিরাত</a:t>
            </a:r>
            <a:r>
              <a:rPr lang="bn-BD" sz="4400" dirty="0" smtClean="0">
                <a:latin typeface="Saroda" pitchFamily="2" charset="0"/>
              </a:rPr>
              <a:t> </a:t>
            </a:r>
            <a:r>
              <a:rPr lang="bn-BD" sz="4400" dirty="0" err="1" smtClean="0">
                <a:latin typeface="Saroda" pitchFamily="2" charset="0"/>
              </a:rPr>
              <a:t>কীসের</a:t>
            </a:r>
            <a:r>
              <a:rPr lang="bn-BD" sz="4400" dirty="0" smtClean="0">
                <a:latin typeface="Saroda" pitchFamily="2" charset="0"/>
              </a:rPr>
              <a:t> ওপর নির্মিত </a:t>
            </a:r>
            <a:r>
              <a:rPr lang="bn-BD" sz="4400" dirty="0" err="1" smtClean="0">
                <a:latin typeface="Saroda" pitchFamily="2" charset="0"/>
              </a:rPr>
              <a:t>পুল</a:t>
            </a:r>
            <a:r>
              <a:rPr lang="bn-BD" sz="4400" dirty="0" smtClean="0">
                <a:latin typeface="Saroda" pitchFamily="2" charset="0"/>
              </a:rPr>
              <a:t> </a:t>
            </a:r>
            <a:r>
              <a:rPr lang="en-US" sz="4400" dirty="0" smtClean="0">
                <a:latin typeface="Saroda" pitchFamily="2" charset="0"/>
              </a:rPr>
              <a:t>?</a:t>
            </a:r>
            <a:endParaRPr lang="en-US" sz="4400" dirty="0"/>
          </a:p>
        </p:txBody>
      </p:sp>
      <p:sp>
        <p:nvSpPr>
          <p:cNvPr id="16" name="Rounded Rectangle 15"/>
          <p:cNvSpPr/>
          <p:nvPr/>
        </p:nvSpPr>
        <p:spPr>
          <a:xfrm>
            <a:off x="5268593" y="4582453"/>
            <a:ext cx="2646685" cy="6400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600" dirty="0">
                <a:solidFill>
                  <a:schemeClr val="tx1"/>
                </a:solidFill>
              </a:rPr>
              <a:t>খ</a:t>
            </a:r>
            <a:r>
              <a:rPr lang="bn-BD" sz="3600" dirty="0" smtClean="0">
                <a:solidFill>
                  <a:schemeClr val="tx1"/>
                </a:solidFill>
              </a:rPr>
              <a:t>। নিসা </a:t>
            </a:r>
            <a:endParaRPr lang="bn-BD" sz="3600" dirty="0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" t="13017" r="4521" b="36654"/>
          <a:stretch/>
        </p:blipFill>
        <p:spPr>
          <a:xfrm>
            <a:off x="2138362" y="0"/>
            <a:ext cx="4696750" cy="814164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8" name="Picture 17">
            <a:hlinkClick r:id="" action="ppaction://noaction" highlightClick="1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7" b="25881"/>
          <a:stretch/>
        </p:blipFill>
        <p:spPr>
          <a:xfrm>
            <a:off x="1757362" y="100013"/>
            <a:ext cx="5693194" cy="833438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0110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7" grpId="1"/>
      <p:bldP spid="7" grpId="2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Slide Number Placeholder 2"/>
          <p:cNvSpPr txBox="1">
            <a:spLocks/>
          </p:cNvSpPr>
          <p:nvPr/>
        </p:nvSpPr>
        <p:spPr>
          <a:xfrm>
            <a:off x="9679186" y="6268243"/>
            <a:ext cx="564952" cy="42823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mtClean="0"/>
              <a:t>  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97264" y="1141967"/>
            <a:ext cx="5060549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>
              <a:buFont typeface="Wingdings" panose="05000000000000000000" pitchFamily="2" charset="2"/>
              <a:buChar char="v"/>
              <a:defRPr/>
            </a:pPr>
            <a:r>
              <a:rPr lang="bn-BD" sz="4000" dirty="0" smtClean="0">
                <a:solidFill>
                  <a:schemeClr val="tx1"/>
                </a:solidFill>
              </a:rPr>
              <a:t>আখিরাতের অন্তর্ভুক্ত-</a:t>
            </a:r>
            <a:endParaRPr lang="bn-BD" sz="40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08466" y="124857"/>
            <a:ext cx="4000500" cy="558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BD" sz="4400" dirty="0" smtClean="0">
                <a:solidFill>
                  <a:schemeClr val="tx1"/>
                </a:solidFill>
              </a:rPr>
              <a:t>সঠিক উত্তরে ক্লিক কর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749867" y="4379036"/>
            <a:ext cx="2236969" cy="54864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200" dirty="0" smtClean="0">
                <a:solidFill>
                  <a:schemeClr val="tx1"/>
                </a:solidFill>
              </a:rPr>
              <a:t>ঘ। </a:t>
            </a:r>
            <a:r>
              <a:rPr lang="en-US" sz="3200" dirty="0">
                <a:solidFill>
                  <a:schemeClr val="tx1"/>
                </a:solidFill>
              </a:rPr>
              <a:t>i</a:t>
            </a:r>
            <a:r>
              <a:rPr lang="en-US" sz="3200" dirty="0" smtClean="0">
                <a:solidFill>
                  <a:schemeClr val="tx1"/>
                </a:solidFill>
              </a:rPr>
              <a:t>, ii </a:t>
            </a:r>
            <a:r>
              <a:rPr lang="bn-BD" sz="3200" dirty="0" smtClean="0">
                <a:solidFill>
                  <a:schemeClr val="tx1"/>
                </a:solidFill>
              </a:rPr>
              <a:t>ও </a:t>
            </a:r>
            <a:r>
              <a:rPr lang="en-US" sz="3200" dirty="0" smtClean="0">
                <a:solidFill>
                  <a:schemeClr val="tx1"/>
                </a:solidFill>
              </a:rPr>
              <a:t>iii</a:t>
            </a:r>
            <a:endParaRPr lang="bn-BD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09486" y="4343400"/>
            <a:ext cx="1852129" cy="59862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dirty="0">
                <a:solidFill>
                  <a:schemeClr val="tx1"/>
                </a:solidFill>
              </a:rPr>
              <a:t> </a:t>
            </a:r>
            <a:r>
              <a:rPr lang="bn-BD" sz="3600" dirty="0">
                <a:solidFill>
                  <a:schemeClr val="tx1"/>
                </a:solidFill>
              </a:rPr>
              <a:t>ক</a:t>
            </a:r>
            <a:r>
              <a:rPr lang="bn-BD" sz="3600" dirty="0" smtClean="0">
                <a:solidFill>
                  <a:schemeClr val="tx1"/>
                </a:solidFill>
              </a:rPr>
              <a:t>।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endParaRPr lang="bn-BD" sz="24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655793" y="4386668"/>
            <a:ext cx="1887516" cy="5468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600" dirty="0" smtClean="0">
                <a:solidFill>
                  <a:schemeClr val="tx1"/>
                </a:solidFill>
              </a:rPr>
              <a:t> </a:t>
            </a:r>
            <a:r>
              <a:rPr lang="bn-BD" sz="3200" dirty="0">
                <a:solidFill>
                  <a:schemeClr val="tx1"/>
                </a:solidFill>
              </a:rPr>
              <a:t>গ</a:t>
            </a:r>
            <a:r>
              <a:rPr lang="bn-BD" sz="3200" dirty="0" smtClean="0">
                <a:solidFill>
                  <a:schemeClr val="tx1"/>
                </a:solidFill>
              </a:rPr>
              <a:t>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bn-BD" sz="3200" dirty="0" smtClean="0">
                <a:solidFill>
                  <a:schemeClr val="tx1"/>
                </a:solidFill>
              </a:rPr>
              <a:t>ও</a:t>
            </a:r>
            <a:r>
              <a:rPr lang="en-US" sz="3200" dirty="0" smtClean="0">
                <a:solidFill>
                  <a:schemeClr val="tx1"/>
                </a:solidFill>
              </a:rPr>
              <a:t> iii</a:t>
            </a:r>
            <a:endParaRPr lang="bn-BD" sz="32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362847" y="4400550"/>
            <a:ext cx="2061293" cy="57004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3600" dirty="0">
                <a:solidFill>
                  <a:schemeClr val="tx1"/>
                </a:solidFill>
              </a:rPr>
              <a:t>খ</a:t>
            </a:r>
            <a:r>
              <a:rPr lang="bn-BD" sz="3600" dirty="0" smtClean="0">
                <a:solidFill>
                  <a:schemeClr val="tx1"/>
                </a:solidFill>
              </a:rPr>
              <a:t>।</a:t>
            </a:r>
            <a:r>
              <a:rPr lang="en-US" sz="3600" dirty="0" smtClean="0">
                <a:solidFill>
                  <a:schemeClr val="tx1"/>
                </a:solidFill>
              </a:rPr>
              <a:t> ii </a:t>
            </a:r>
            <a:r>
              <a:rPr lang="bn-BD" sz="3600" dirty="0" smtClean="0">
                <a:solidFill>
                  <a:schemeClr val="tx1"/>
                </a:solidFill>
              </a:rPr>
              <a:t>ও </a:t>
            </a:r>
            <a:r>
              <a:rPr lang="en-US" sz="3600" dirty="0" smtClean="0">
                <a:solidFill>
                  <a:schemeClr val="tx1"/>
                </a:solidFill>
              </a:rPr>
              <a:t>iii </a:t>
            </a:r>
            <a:endParaRPr lang="bn-BD" sz="3600" dirty="0">
              <a:solidFill>
                <a:schemeClr val="tx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" t="13017" r="4521" b="36654"/>
          <a:stretch/>
        </p:blipFill>
        <p:spPr>
          <a:xfrm>
            <a:off x="1927133" y="128588"/>
            <a:ext cx="4696750" cy="814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hlinkClick r:id="" action="ppaction://noaction" highlightClick="1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7" b="25881"/>
          <a:stretch/>
        </p:blipFill>
        <p:spPr>
          <a:xfrm>
            <a:off x="1560094" y="0"/>
            <a:ext cx="5693194" cy="833438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255294" y="2062476"/>
            <a:ext cx="2087856" cy="5486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800" dirty="0" err="1" smtClean="0">
                <a:solidFill>
                  <a:schemeClr val="tx1"/>
                </a:solidFill>
              </a:rPr>
              <a:t>i</a:t>
            </a:r>
            <a:r>
              <a:rPr lang="en-US" sz="4800" dirty="0" smtClean="0">
                <a:solidFill>
                  <a:schemeClr val="tx1"/>
                </a:solidFill>
              </a:rPr>
              <a:t>)</a:t>
            </a:r>
            <a:r>
              <a:rPr lang="bn-BD" sz="4800" dirty="0" smtClean="0">
                <a:solidFill>
                  <a:schemeClr val="tx1"/>
                </a:solidFill>
              </a:rPr>
              <a:t> কবর</a:t>
            </a:r>
            <a:endParaRPr lang="bn-BD" sz="48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826853" y="2066251"/>
            <a:ext cx="2145197" cy="50655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 dirty="0" smtClean="0">
                <a:solidFill>
                  <a:schemeClr val="tx1"/>
                </a:solidFill>
              </a:rPr>
              <a:t>ii) </a:t>
            </a:r>
            <a:r>
              <a:rPr lang="bn-BD" sz="4400" dirty="0" err="1" smtClean="0">
                <a:solidFill>
                  <a:schemeClr val="tx1"/>
                </a:solidFill>
              </a:rPr>
              <a:t>হাশর</a:t>
            </a:r>
            <a:endParaRPr lang="bn-BD" sz="44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705084" y="2070258"/>
            <a:ext cx="2195904" cy="53113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000" dirty="0" smtClean="0">
                <a:solidFill>
                  <a:schemeClr val="tx1"/>
                </a:solidFill>
              </a:rPr>
              <a:t>iii) </a:t>
            </a:r>
            <a:r>
              <a:rPr lang="bn-BD" sz="4000" dirty="0" err="1" smtClean="0">
                <a:solidFill>
                  <a:schemeClr val="tx1"/>
                </a:solidFill>
              </a:rPr>
              <a:t>সিরাত</a:t>
            </a:r>
            <a:endParaRPr lang="bn-BD" sz="4000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86477" y="3249101"/>
            <a:ext cx="4671286" cy="54864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bn-BD" sz="2400" dirty="0">
                <a:solidFill>
                  <a:schemeClr val="tx1"/>
                </a:solidFill>
              </a:rPr>
              <a:t> </a:t>
            </a:r>
            <a:r>
              <a:rPr lang="bn-BD" sz="4800" dirty="0" smtClean="0">
                <a:solidFill>
                  <a:schemeClr val="tx1"/>
                </a:solidFill>
              </a:rPr>
              <a:t>নিচের কোনটি সঠিক ?</a:t>
            </a:r>
            <a:endParaRPr lang="bn-BD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78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 animBg="1"/>
      <p:bldP spid="10" grpId="1"/>
      <p:bldP spid="10" grpId="2"/>
      <p:bldP spid="12" grpId="0" animBg="1"/>
      <p:bldP spid="15" grpId="0" animBg="1"/>
      <p:bldP spid="17" grpId="0" animBg="1"/>
      <p:bldP spid="19" grpId="0" animBg="1"/>
      <p:bldP spid="24" grpId="0" animBg="1"/>
      <p:bldP spid="25" grpId="0" animBg="1"/>
      <p:bldP spid="26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3200400" y="274320"/>
            <a:ext cx="2564805" cy="6400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54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72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648200" y="1371600"/>
            <a:ext cx="22977" cy="4316156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81001" y="1143000"/>
            <a:ext cx="4038600" cy="48105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81000" y="3276600"/>
            <a:ext cx="40848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সাইফুল ইসলাম</a:t>
            </a:r>
          </a:p>
          <a:p>
            <a:pPr algn="ctr"/>
            <a:r>
              <a:rPr lang="bn-BD" sz="2000" b="1" dirty="0">
                <a:solidFill>
                  <a:srgbClr val="33CC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</a:t>
            </a:r>
            <a:r>
              <a:rPr lang="bn-BD" sz="2000" b="1" dirty="0" smtClean="0">
                <a:solidFill>
                  <a:srgbClr val="33CC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bn-BD" sz="2000" b="1" dirty="0">
              <a:solidFill>
                <a:srgbClr val="33CC3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>
                <a:solidFill>
                  <a:srgbClr val="33CC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সোনামুখী উচ্চ বিদ্যালয়</a:t>
            </a:r>
          </a:p>
          <a:p>
            <a:pPr algn="ctr"/>
            <a:r>
              <a:rPr lang="bn-BD" sz="28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আক্কেলপুর,জয়পুরহাট।</a:t>
            </a:r>
          </a:p>
          <a:p>
            <a:pPr algn="ctr"/>
            <a:r>
              <a:rPr lang="bn-BD" sz="2800" b="1" dirty="0" smtClean="0">
                <a:solidFill>
                  <a:srgbClr val="33CC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মোবাইল-০১৯১৬৩১৬১৬০</a:t>
            </a:r>
            <a:endParaRPr lang="en-US" sz="2800" b="1" dirty="0" smtClean="0">
              <a:solidFill>
                <a:srgbClr val="33CC3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saifulpcakkelpur@gmail.com</a:t>
            </a:r>
            <a:endParaRPr lang="bn-BD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953000" y="1143000"/>
            <a:ext cx="3792537" cy="4810903"/>
            <a:chOff x="4632120" y="957969"/>
            <a:chExt cx="3792537" cy="4883326"/>
          </a:xfrm>
        </p:grpSpPr>
        <p:pic>
          <p:nvPicPr>
            <p:cNvPr id="24" name="Picture 23" descr="7_BV_Islam.pdf - Adobe Reader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42" t="24327" r="30377" b="3625"/>
            <a:stretch/>
          </p:blipFill>
          <p:spPr>
            <a:xfrm>
              <a:off x="4632120" y="957969"/>
              <a:ext cx="3792537" cy="4883326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sp>
          <p:nvSpPr>
            <p:cNvPr id="25" name="Rectangle 24"/>
            <p:cNvSpPr/>
            <p:nvPr/>
          </p:nvSpPr>
          <p:spPr>
            <a:xfrm>
              <a:off x="4967988" y="2824163"/>
              <a:ext cx="3282510" cy="1530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bn-BD" sz="2800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অধ্যায়ঃ </a:t>
              </a:r>
              <a:r>
                <a:rPr lang="en-US" sz="2800" dirty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</a:t>
              </a:r>
              <a:r>
                <a:rPr lang="bn-BD" sz="2800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১ম</a:t>
              </a:r>
              <a:r>
                <a:rPr lang="en-US" sz="2800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 </a:t>
              </a:r>
              <a:r>
                <a:rPr lang="bn-BD" sz="2800" dirty="0" smtClean="0">
                  <a:ln w="11430"/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(আকাইদ) </a:t>
              </a:r>
              <a:endParaRPr lang="bn-BD" sz="28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BD" sz="3200" dirty="0" err="1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পাঠঃ</a:t>
              </a:r>
              <a:r>
                <a:rPr lang="bn-BD" sz="3200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০</a:t>
              </a:r>
              <a:r>
                <a:rPr lang="bn-BD" sz="3200" dirty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9</a:t>
              </a:r>
              <a:r>
                <a:rPr lang="bn-BD" sz="3200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bn-IN" sz="32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IN" sz="3200" b="1" dirty="0">
                  <a:ln w="11430"/>
                  <a:solidFill>
                    <a:schemeClr val="bg2">
                      <a:lumMod val="10000"/>
                    </a:schemeClr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সময়ঃ ৫০ মিনিট</a:t>
              </a:r>
              <a:r>
                <a:rPr lang="bn-BD" sz="3200" b="1" dirty="0">
                  <a:ln w="11430"/>
                  <a:solidFill>
                    <a:schemeClr val="bg2">
                      <a:lumMod val="10000"/>
                    </a:schemeClr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bn-IN" sz="3200" b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9" y="1116884"/>
            <a:ext cx="2586036" cy="2312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001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90562" y="334773"/>
            <a:ext cx="7620000" cy="53340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4000" dirty="0" smtClean="0">
                <a:solidFill>
                  <a:schemeClr val="tx1"/>
                </a:solidFill>
                <a:effectLst>
                  <a:glow rad="101600">
                    <a:srgbClr val="00AFEF">
                      <a:alpha val="60000"/>
                    </a:srgbClr>
                  </a:glow>
                </a:effectLst>
              </a:rPr>
              <a:t>আগামীকাল এই প্রশ্নের উত্তর লিখে নিয়ে আসবে</a:t>
            </a:r>
            <a:endParaRPr lang="en-US" sz="4000" dirty="0">
              <a:solidFill>
                <a:schemeClr val="tx1"/>
              </a:solidFill>
              <a:effectLst>
                <a:glow rad="101600">
                  <a:srgbClr val="00AFEF">
                    <a:alpha val="60000"/>
                  </a:srgbClr>
                </a:glo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5764" y="4888849"/>
            <a:ext cx="8515350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bn-BD" sz="4000" dirty="0" smtClean="0">
                <a:effectLst>
                  <a:glow rad="101600">
                    <a:srgbClr val="00B050">
                      <a:alpha val="60000"/>
                    </a:srgbClr>
                  </a:glow>
                </a:effectLst>
              </a:rPr>
              <a:t>আখিরাতের পর্যায়গুলোর একটি তালিকা তৈরি </a:t>
            </a:r>
            <a:r>
              <a:rPr lang="en-US" sz="4000" dirty="0" err="1" smtClean="0">
                <a:effectLst>
                  <a:glow rad="101600">
                    <a:srgbClr val="00B050">
                      <a:alpha val="60000"/>
                    </a:srgbClr>
                  </a:glow>
                </a:effectLst>
              </a:rPr>
              <a:t>কর</a:t>
            </a:r>
            <a:r>
              <a:rPr lang="en-US" sz="4000" dirty="0" smtClean="0">
                <a:effectLst>
                  <a:glow rad="101600">
                    <a:srgbClr val="00B050">
                      <a:alpha val="60000"/>
                    </a:srgbClr>
                  </a:glow>
                </a:effectLst>
              </a:rPr>
              <a:t>। </a:t>
            </a:r>
            <a:endParaRPr lang="en-US" sz="4000" dirty="0">
              <a:effectLst>
                <a:glow rad="101600">
                  <a:srgbClr val="00B050">
                    <a:alpha val="60000"/>
                  </a:srgbClr>
                </a:glo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888" y="1385683"/>
            <a:ext cx="6586538" cy="3329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2094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8" y="2639860"/>
            <a:ext cx="9015412" cy="2514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dirty="0" smtClean="0">
                <a:solidFill>
                  <a:srgbClr val="CCFF99"/>
                </a:solidFill>
              </a:rPr>
              <a:t>আল্লাহ হাফেজ </a:t>
            </a:r>
            <a:endParaRPr lang="en-US" dirty="0">
              <a:solidFill>
                <a:srgbClr val="CC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24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2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9111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>
                <a:latin typeface="NikoshBAN" panose="02000000000000000000" pitchFamily="2" charset="0"/>
              </a:rPr>
              <a:t>রবিবার, 07 আগস্ট 2016</a:t>
            </a:fld>
            <a:endParaRPr lang="en-US" dirty="0">
              <a:latin typeface="NikoshBAN" panose="02000000000000000000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>
                <a:latin typeface="NikoshBAN" panose="02000000000000000000" pitchFamily="2" charset="0"/>
                <a:cs typeface="NikoshBAN" panose="02000000000000000000" pitchFamily="2" charset="0"/>
              </a:rPr>
              <a:pPr/>
              <a:t>32</a:t>
            </a:fld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92394" y="-152400"/>
            <a:ext cx="3124200" cy="1161542"/>
          </a:xfrm>
          <a:prstGeom prst="rect">
            <a:avLst/>
          </a:prstGeom>
          <a:noFill/>
        </p:spPr>
        <p:txBody>
          <a:bodyPr wrap="none" rtlCol="0">
            <a:prstTxWarp prst="textCan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IN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কৃতজ্ঞতা স্বীকার 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2994" y="2362200"/>
            <a:ext cx="8763000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এবং কন্টেন্ট সম্পাদক হিসেবে যাঁদের নির্দেশনা, পরামর্শ ও তত্ত্বাবধানে এই মডেল কন্টেন্ট সমৃদ্ধ হয়েছে তারা হলেন-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994" y="3505200"/>
            <a:ext cx="8742406" cy="24314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just"/>
            <a:r>
              <a:rPr lang="bn-BD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IN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</a:t>
            </a:r>
            <a:r>
              <a:rPr lang="bn-IN" sz="40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গোলাম জাওহার</a:t>
            </a:r>
            <a:r>
              <a:rPr lang="bn-IN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অধ্যাপক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ইসলামি আদর্শ,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কলেজ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ফরিদপুর।</a:t>
            </a:r>
            <a:endParaRPr lang="bn-BD" sz="4000" dirty="0" smtClean="0">
              <a:solidFill>
                <a:srgbClr val="008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BD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bn-IN" sz="40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 </a:t>
            </a:r>
            <a:r>
              <a:rPr lang="bn-IN" sz="40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সাখাওয়াৎ হোসেন</a:t>
            </a:r>
            <a:r>
              <a:rPr lang="bn-IN" sz="40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 অধ্যাপক</a:t>
            </a:r>
            <a:r>
              <a:rPr lang="bn-IN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ইসলামি আদর্শ,</a:t>
            </a:r>
            <a:r>
              <a:rPr lang="bn-IN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 </a:t>
            </a:r>
            <a:r>
              <a:rPr lang="bn-IN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টিটি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r>
              <a:rPr lang="bn-IN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600" dirty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bn-BD" sz="3600" dirty="0" smtClean="0">
                <a:solidFill>
                  <a:srgbClr val="008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4000" dirty="0" smtClean="0">
              <a:solidFill>
                <a:srgbClr val="008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009142"/>
            <a:ext cx="8763000" cy="13234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 মন্ত্রণালয়, মাউশি, এনসিটিবি ও এটুআই-এর সংশ্লিষ্ট কর্মকর্তাবৃন্দ </a:t>
            </a:r>
            <a:endParaRPr lang="en-US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39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A3EE-D2B2-464B-BEE7-483FE63297FC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95341" y="104719"/>
            <a:ext cx="6482964" cy="64633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চিন্তা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...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29038" y="5099925"/>
            <a:ext cx="6062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মৃত্যুর পরের জীবনকে কী বলে</a:t>
            </a:r>
            <a:r>
              <a:rPr lang="bn-IN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92692" y="5045176"/>
            <a:ext cx="61927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আমাদের শেষ ঠিকানা কোথায়</a:t>
            </a:r>
            <a:r>
              <a:rPr lang="bn-IN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 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4" y="767583"/>
            <a:ext cx="3513730" cy="4218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100" y="824731"/>
            <a:ext cx="3971499" cy="421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11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14313" y="6394399"/>
            <a:ext cx="2744299" cy="372161"/>
          </a:xfrm>
        </p:spPr>
        <p:txBody>
          <a:bodyPr/>
          <a:lstStyle/>
          <a:p>
            <a:fld id="{BD5D4128-3DA5-4423-81B9-A539F43574E4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600804" y="319123"/>
            <a:ext cx="5463384" cy="637489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bn-BD" sz="6600" dirty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BD" sz="5400" dirty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জকের পাঠের বিষয়  </a:t>
            </a:r>
            <a:endParaRPr lang="en-US" sz="5400" dirty="0"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591" y="1081789"/>
            <a:ext cx="5106597" cy="34788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66" y="4733841"/>
            <a:ext cx="4591691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3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0980" y="1331560"/>
            <a:ext cx="6248400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 পাঠ শেষে শিক্ষার্থীরা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.........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216" y="2357438"/>
            <a:ext cx="8852784" cy="264687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আখিরাত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 বলতে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পারবে। </a:t>
            </a:r>
            <a:endParaRPr lang="bn-IN" sz="4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/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আখিরাতে বিশ্বাসের গুরুত্ব বর্ণনা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/>
            <a:endPara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আখিরাতের স্তর </a:t>
            </a:r>
            <a:r>
              <a:rPr lang="bn-BD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সিরাত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BD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মিযান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ব্যাখ্যা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পারবে। </a:t>
            </a:r>
            <a:r>
              <a:rPr lang="bn-BD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155509" y="201682"/>
            <a:ext cx="2851737" cy="78107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</a:t>
            </a:r>
            <a:r>
              <a:rPr lang="bn-BD" sz="5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খনফল</a:t>
            </a:r>
            <a:r>
              <a:rPr lang="bn-BD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06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906" y="775095"/>
            <a:ext cx="4475112" cy="32396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29928" y="152932"/>
            <a:ext cx="4007828" cy="5486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আখিরাত অর্থ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–পরকাল।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21056" y="4108189"/>
            <a:ext cx="4351481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ইহকালের পরের জীবনই হলো পরকাল।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7911" y="5322508"/>
            <a:ext cx="845776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অর্থাৎ মানুষের মৃত্যুর  পরবর্তী জীবনকে বলা হয় আখিরাত। </a:t>
            </a:r>
            <a:endParaRPr lang="en-US" sz="3600" dirty="0"/>
          </a:p>
        </p:txBody>
      </p:sp>
      <p:sp>
        <p:nvSpPr>
          <p:cNvPr id="12" name="Rectangle 11"/>
          <p:cNvSpPr/>
          <p:nvPr/>
        </p:nvSpPr>
        <p:spPr>
          <a:xfrm>
            <a:off x="292417" y="4093901"/>
            <a:ext cx="4097438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মানুষের দুনিয়ার জীবনকে বলা হয় ইহকাল। </a:t>
            </a:r>
            <a:endParaRPr lang="en-US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4" y="816878"/>
            <a:ext cx="4032629" cy="314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4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63172" y="695166"/>
            <a:ext cx="787587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আখিরাতের জীবন সম্পর্কে আল্লাহ </a:t>
            </a:r>
            <a:r>
              <a:rPr lang="bn-BD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তায়ালা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বলেন-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92"/>
          <a:stretch/>
        </p:blipFill>
        <p:spPr>
          <a:xfrm>
            <a:off x="228822" y="1780550"/>
            <a:ext cx="8743556" cy="10572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1248" y="3206987"/>
            <a:ext cx="8739265" cy="175432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অর্থ: ‘এ দুনিয়ার জীবনতো অস্থায়ী উপভোগের বস্তুমাত্র। আর নিঃসন্দেহে আখিরাতই হলো চিরস্থায়ী আবাস।’ </a:t>
            </a:r>
            <a:r>
              <a:rPr lang="bn-BD" sz="36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(সূরা আল মুমিন, আয়াত ৩৯ )</a:t>
            </a:r>
            <a:endParaRPr lang="en-US" sz="36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19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FFD7B-8825-402A-BBD0-D3C94D1B8D5F}" type="datetime10">
              <a:rPr lang="bn-BD" smtClean="0"/>
              <a:t>রবিবার, 07 আগস্ট 2016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7F854-B571-47C3-B81D-C3C225D692F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919518" y="1362587"/>
            <a:ext cx="7238999" cy="78107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Wave1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IN" b="1" spc="51" dirty="0" smtClean="0">
                <a:ln w="11430"/>
                <a:solidFill>
                  <a:srgbClr val="0000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ভিডিওটি মোনযোগ দিয়ে দেখ এবং বল</a:t>
            </a:r>
            <a:r>
              <a:rPr lang="en-US" b="1" spc="51" dirty="0" smtClean="0">
                <a:ln w="11430"/>
                <a:solidFill>
                  <a:srgbClr val="0000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..</a:t>
            </a:r>
            <a:endParaRPr lang="en-US" b="1" spc="51" dirty="0">
              <a:ln w="11430"/>
              <a:solidFill>
                <a:srgbClr val="0000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47152" y="5303075"/>
            <a:ext cx="5782386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জীবন কে কী বলে?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95341" y="5104016"/>
            <a:ext cx="6477084" cy="83099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rtlCol="0" anchor="ctr" anchorCtr="0">
            <a:noAutofit/>
          </a:bodyPr>
          <a:lstStyle/>
          <a:p>
            <a:r>
              <a:rPr lang="bn-IN" sz="48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জীবনের শুরু আছে শেষ নাই </a:t>
            </a:r>
            <a:endParaRPr lang="en-US" sz="60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95341" y="235173"/>
            <a:ext cx="53908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0">
            <a:solidFill>
              <a:schemeClr val="accent1"/>
            </a:solidFill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rtlCol="0" anchor="ctr" anchorCtr="0">
            <a:noAutofit/>
          </a:bodyPr>
          <a:lstStyle/>
          <a:p>
            <a:r>
              <a:rPr lang="bn-IN" sz="5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আখিরাত বিশ্বাসের গুরুত্ব </a:t>
            </a:r>
            <a:endParaRPr lang="en-US" sz="6600" b="1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আখিরাত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09825" y="2328863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3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  <p:bldP spid="9" grpId="0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1934</TotalTime>
  <Words>1497</Words>
  <Application>Microsoft Office PowerPoint</Application>
  <PresentationFormat>On-screen Show (4:3)</PresentationFormat>
  <Paragraphs>270</Paragraphs>
  <Slides>32</Slides>
  <Notes>24</Notes>
  <HiddenSlides>1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NikoshBAN</vt:lpstr>
      <vt:lpstr>Saroda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saiful</dc:creator>
  <cp:lastModifiedBy>MD. SAIFUL ISLAM</cp:lastModifiedBy>
  <cp:revision>537</cp:revision>
  <dcterms:created xsi:type="dcterms:W3CDTF">2014-10-17T17:34:05Z</dcterms:created>
  <dcterms:modified xsi:type="dcterms:W3CDTF">2016-08-07T04:47:08Z</dcterms:modified>
  <cp:contentStatus/>
</cp:coreProperties>
</file>